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75" r:id="rId4"/>
    <p:sldId id="266" r:id="rId5"/>
    <p:sldId id="270" r:id="rId6"/>
    <p:sldId id="268" r:id="rId7"/>
    <p:sldId id="272" r:id="rId8"/>
    <p:sldId id="274" r:id="rId9"/>
    <p:sldId id="271" r:id="rId10"/>
    <p:sldId id="273" r:id="rId11"/>
    <p:sldId id="25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/>
    <p:restoredTop sz="59845" autoAdjust="0"/>
  </p:normalViewPr>
  <p:slideViewPr>
    <p:cSldViewPr snapToGrid="0" snapToObjects="1">
      <p:cViewPr varScale="1">
        <p:scale>
          <a:sx n="56" d="100"/>
          <a:sy n="56" d="100"/>
        </p:scale>
        <p:origin x="19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A1DB-8181-6749-9CE7-A1A1BAA2C71A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77FC8-888D-C449-A561-98B6892DE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1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these campaigns appeared to imitate ransomware on the surface. However, the true intent of these operations was not financial gain, as is typically the case with ransomware — it was to destroy data on targeted networks.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XData</a:t>
            </a:r>
            <a:r>
              <a:rPr lang="en-US" dirty="0"/>
              <a:t> campaign, for example, did not provide a payment amount or guidance on how file recovery could occur. </a:t>
            </a:r>
          </a:p>
          <a:p>
            <a:endParaRPr lang="en-US" dirty="0"/>
          </a:p>
          <a:p>
            <a:r>
              <a:rPr lang="en-US" dirty="0"/>
              <a:t>The operators of </a:t>
            </a:r>
            <a:r>
              <a:rPr lang="en-US" dirty="0" err="1"/>
              <a:t>NotPetya</a:t>
            </a:r>
            <a:r>
              <a:rPr lang="en-US" dirty="0"/>
              <a:t> initially offered an email to facilitate payment, but this address was suspended shortly after news of the malware broke. A truly financially motivated actor likely would not have implemented such a fragile payment mechanism, </a:t>
            </a:r>
          </a:p>
          <a:p>
            <a:r>
              <a:rPr lang="en-US" dirty="0"/>
              <a:t>Conclusion: </a:t>
            </a:r>
          </a:p>
          <a:p>
            <a:endParaRPr lang="en-US" dirty="0"/>
          </a:p>
          <a:p>
            <a:r>
              <a:rPr lang="en-US" dirty="0"/>
              <a:t>The motivation for the actor behind </a:t>
            </a:r>
            <a:r>
              <a:rPr lang="en-US" dirty="0" err="1"/>
              <a:t>NotPetya</a:t>
            </a:r>
            <a:r>
              <a:rPr lang="en-US" dirty="0"/>
              <a:t> was not financial gain, but rather data destruction. Moreover, the developers of </a:t>
            </a:r>
            <a:r>
              <a:rPr lang="en-US" dirty="0" err="1"/>
              <a:t>NotPetya</a:t>
            </a:r>
            <a:r>
              <a:rPr lang="en-US" dirty="0"/>
              <a:t> altered </a:t>
            </a:r>
            <a:r>
              <a:rPr lang="en-US" dirty="0" err="1"/>
              <a:t>Petya</a:t>
            </a:r>
            <a:r>
              <a:rPr lang="en-US" dirty="0"/>
              <a:t> ransomware to erase the decryption key after encrypting the master file table (MFT). This technique offers no method to recover the files, making </a:t>
            </a:r>
            <a:r>
              <a:rPr lang="en-US" dirty="0" err="1"/>
              <a:t>NotPetya</a:t>
            </a:r>
            <a:r>
              <a:rPr lang="en-US" dirty="0"/>
              <a:t> a wiper, not ransomware.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NotPetya</a:t>
            </a:r>
            <a:r>
              <a:rPr lang="en-US" dirty="0"/>
              <a:t> developers altered the </a:t>
            </a:r>
            <a:r>
              <a:rPr lang="en-US" dirty="0" err="1"/>
              <a:t>Petya</a:t>
            </a:r>
            <a:r>
              <a:rPr lang="en-US" dirty="0"/>
              <a:t> binary, suggesting the adversary did not have access to the source code, and therefore, reverse-engineered the malware. This also reaffirms the assessment that </a:t>
            </a:r>
            <a:r>
              <a:rPr lang="en-US" dirty="0" err="1"/>
              <a:t>NotPetya</a:t>
            </a:r>
            <a:r>
              <a:rPr lang="en-US" dirty="0"/>
              <a:t> and </a:t>
            </a:r>
            <a:r>
              <a:rPr lang="en-US" dirty="0" err="1"/>
              <a:t>Petya</a:t>
            </a:r>
            <a:r>
              <a:rPr lang="en-US" dirty="0"/>
              <a:t> were created by separate developers.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7FC8-888D-C449-A561-98B6892DEB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2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7FC8-888D-C449-A561-98B6892DEB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5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7FC8-888D-C449-A561-98B6892DEB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4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EternalBlue</a:t>
            </a:r>
            <a:r>
              <a:rPr lang="en-US" sz="1200" dirty="0"/>
              <a:t> exploits a vulnerability in Microsoft's implementation of the Server Message Block (SMB) protocol. This vulnerability is denoted by entry CVE-2017-0144[9][10] in the Common Vulnerabilities and Exposures (CVE) catalog. The vulnerability exists because the SMB version 1 (SMBv1) server in various versions of Microsoft Windows mishandles specially crafted packets from remote attackers, allowing them to execute arbitrary code on the target computer.[11]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Eternal Blue and Eternal Romance vulnerabilities, part of stolen NSA offensive hacking toolkit leaked by The </a:t>
            </a:r>
            <a:r>
              <a:rPr lang="en-US" sz="1200" dirty="0" err="1"/>
              <a:t>Shadowbrokers</a:t>
            </a:r>
            <a:r>
              <a:rPr lang="en-US" sz="1200" dirty="0"/>
              <a:t> (believed to be Russian intelligence)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7FC8-888D-C449-A561-98B6892DEB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7FC8-888D-C449-A561-98B6892DEB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Who let the iot in?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78234-7D23-6D41-BBED-1B5D1B56C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20" y="5567480"/>
            <a:ext cx="3068060" cy="6975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7CAE97-00B1-4445-98C6-20181E06C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0" y="5530527"/>
            <a:ext cx="3195162" cy="73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C00000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D0%BC%D0%B0%D1%81%D0%BA%D0%B8%D1%80%D0%BE%D0%B2%D0%BA%D0%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21" y="3246932"/>
            <a:ext cx="10988120" cy="1134043"/>
          </a:xfrm>
          <a:solidFill>
            <a:schemeClr val="bg1">
              <a:alpha val="84000"/>
            </a:schemeClr>
          </a:solidFill>
        </p:spPr>
        <p:txBody>
          <a:bodyPr>
            <a:normAutofit/>
          </a:bodyPr>
          <a:lstStyle/>
          <a:p>
            <a:r>
              <a:rPr lang="en-US" sz="5400" dirty="0"/>
              <a:t>Accidental Anarchy: the </a:t>
            </a:r>
            <a:r>
              <a:rPr lang="en-US" sz="5400" dirty="0" err="1"/>
              <a:t>NotPetya</a:t>
            </a:r>
            <a:r>
              <a:rPr lang="en-US" sz="5400" dirty="0"/>
              <a:t> Attack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820" y="4380975"/>
            <a:ext cx="10988120" cy="657556"/>
          </a:xfrm>
          <a:solidFill>
            <a:schemeClr val="bg1">
              <a:alpha val="93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Executives &amp; boards can learn from this 2017 incident</a:t>
            </a:r>
          </a:p>
        </p:txBody>
      </p:sp>
    </p:spTree>
    <p:extLst>
      <p:ext uri="{BB962C8B-B14F-4D97-AF65-F5344CB8AC3E}">
        <p14:creationId xmlns:p14="http://schemas.microsoft.com/office/powerpoint/2010/main" val="4298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7EB9-0389-5040-BB83-76E79D49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 (part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9AFF-338C-534D-AC10-1B528C812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Affected companies were hit because: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They were in the Ukraine or Ukraine-based OR…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They used the M.E. Docs software internally – either corporate wide or as part of a subsidiary/acquisition OR…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They hadn’t applied the Microsoft MS17-010 patch and were vulnerable to exploit by </a:t>
            </a:r>
            <a:r>
              <a:rPr lang="en-US" sz="3000" dirty="0" err="1"/>
              <a:t>EternalBlue</a:t>
            </a:r>
            <a:r>
              <a:rPr lang="en-US" sz="3000" dirty="0"/>
              <a:t> and/or Eternal Romance Windows exploits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117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11494"/>
            <a:ext cx="10058400" cy="288628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Gerrit Lansing</a:t>
            </a:r>
            <a:r>
              <a:rPr lang="en-US" sz="2800" dirty="0"/>
              <a:t>, CyberArk Software - Sr. Director, Product Management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 err="1"/>
              <a:t>Vitali</a:t>
            </a:r>
            <a:r>
              <a:rPr lang="en-US" sz="2800" b="1" dirty="0"/>
              <a:t> Kremez</a:t>
            </a:r>
            <a:r>
              <a:rPr lang="en-US" sz="2800" dirty="0"/>
              <a:t>, Director of Research at Flashpoint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Ezra Church</a:t>
            </a:r>
            <a:r>
              <a:rPr lang="en-US" sz="2800" dirty="0"/>
              <a:t>, Partner, Morgan Lewis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Paul Roberts</a:t>
            </a:r>
            <a:r>
              <a:rPr lang="en-US" sz="2800" dirty="0"/>
              <a:t>, Security Ledger (moderator)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9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26024"/>
            <a:ext cx="10058400" cy="1002254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r>
              <a:rPr lang="en-US" dirty="0"/>
              <a:t>Questions from the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40109" y="1877523"/>
            <a:ext cx="4937760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/>
              <a:t>Security Ledger</a:t>
            </a:r>
          </a:p>
          <a:p>
            <a:r>
              <a:rPr lang="en-US" dirty="0"/>
              <a:t>Founded in 2012 </a:t>
            </a:r>
          </a:p>
          <a:p>
            <a:r>
              <a:rPr lang="en-US" dirty="0"/>
              <a:t>An independent voice in information security</a:t>
            </a:r>
          </a:p>
          <a:p>
            <a:r>
              <a:rPr lang="en-US" dirty="0"/>
              <a:t>Pioneering coverage of: </a:t>
            </a:r>
          </a:p>
          <a:p>
            <a:pPr lvl="1"/>
            <a:r>
              <a:rPr lang="en-US" dirty="0"/>
              <a:t>Internet of Things and security</a:t>
            </a:r>
          </a:p>
          <a:p>
            <a:pPr lvl="1"/>
            <a:r>
              <a:rPr lang="en-US" dirty="0"/>
              <a:t>Threats to critical infrastructure</a:t>
            </a:r>
          </a:p>
          <a:p>
            <a:pPr lvl="1"/>
            <a:r>
              <a:rPr lang="en-US" dirty="0"/>
              <a:t>Connected vehicles</a:t>
            </a:r>
          </a:p>
          <a:p>
            <a:pPr lvl="1"/>
            <a:r>
              <a:rPr lang="en-US" dirty="0"/>
              <a:t>Healthcare cyber security</a:t>
            </a:r>
          </a:p>
          <a:p>
            <a:pPr lvl="1"/>
            <a:r>
              <a:rPr lang="en-US" dirty="0"/>
              <a:t>Cybersecurity policy</a:t>
            </a:r>
          </a:p>
          <a:p>
            <a:r>
              <a:rPr lang="en-US" dirty="0"/>
              <a:t>Blog, podcast, in-person &amp; online events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Security Ledger | Box Jump LLC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192" y="3781601"/>
            <a:ext cx="1760975" cy="239873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97280" y="2010200"/>
            <a:ext cx="4359624" cy="3758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/>
              <a:t>Paul Roberts</a:t>
            </a:r>
          </a:p>
          <a:p>
            <a:r>
              <a:rPr lang="en-US" dirty="0"/>
              <a:t>Technology reporter, editor and industry analyst</a:t>
            </a:r>
          </a:p>
          <a:p>
            <a:r>
              <a:rPr lang="en-US" dirty="0"/>
              <a:t>15+ years covering information security</a:t>
            </a:r>
          </a:p>
          <a:p>
            <a:r>
              <a:rPr lang="en-US" dirty="0"/>
              <a:t>Contributor: Christian Science Monitor, Economist, CIO/CSO, Economist Intelligence Unit, MIT Tech Review, </a:t>
            </a:r>
            <a:r>
              <a:rPr lang="en-US" dirty="0" err="1"/>
              <a:t>Infoworld</a:t>
            </a:r>
            <a:r>
              <a:rPr lang="en-US" dirty="0"/>
              <a:t>, </a:t>
            </a:r>
            <a:r>
              <a:rPr lang="en-US" dirty="0" err="1"/>
              <a:t>Threatpost</a:t>
            </a:r>
            <a:r>
              <a:rPr lang="en-US" dirty="0"/>
              <a:t>, etc.</a:t>
            </a:r>
          </a:p>
          <a:p>
            <a:r>
              <a:rPr lang="en-US" dirty="0"/>
              <a:t>Analyst: 451 Group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B9E047-3B17-E04C-BF7D-0A63978A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241757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4571-CD20-BB44-A511-F4E07670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Shameless promotion…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1B006C-8E86-8642-A488-E6997CA5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like what you hear, subscribe to Security Ledger’s </a:t>
            </a:r>
            <a:r>
              <a:rPr lang="en-US" sz="2800" b="1" dirty="0"/>
              <a:t>Weekly Ledger</a:t>
            </a:r>
            <a:r>
              <a:rPr lang="en-US" sz="28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Executive-focused email newsletter rounding up the top cyber security stories of the week.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Text the word </a:t>
            </a:r>
            <a:r>
              <a:rPr lang="en-US" sz="2800" b="1" dirty="0"/>
              <a:t>security</a:t>
            </a:r>
            <a:r>
              <a:rPr lang="en-US" sz="2800" dirty="0"/>
              <a:t> to the number </a:t>
            </a:r>
            <a:r>
              <a:rPr lang="en-US" sz="2800" b="1" dirty="0"/>
              <a:t>345345</a:t>
            </a:r>
            <a:r>
              <a:rPr lang="en-US" sz="2800" dirty="0"/>
              <a:t> to join. </a:t>
            </a:r>
          </a:p>
        </p:txBody>
      </p:sp>
    </p:spTree>
    <p:extLst>
      <p:ext uri="{BB962C8B-B14F-4D97-AF65-F5344CB8AC3E}">
        <p14:creationId xmlns:p14="http://schemas.microsoft.com/office/powerpoint/2010/main" val="331485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7EB9-0389-5040-BB83-76E79D49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NotPetya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9AFF-338C-534D-AC10-1B528C812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8992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First appeared June 27, 2017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Destructive “wiper” malware that looks/acts like “ransomware”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Wipers don’t just encrypt data – they destroy 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Based on known ransomware dubbed “</a:t>
            </a:r>
            <a:r>
              <a:rPr lang="en-US" sz="3200" dirty="0" err="1"/>
              <a:t>Petya</a:t>
            </a:r>
            <a:r>
              <a:rPr lang="en-US" sz="3200" dirty="0"/>
              <a:t>” (Russian)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Believed to be nation-state backed operation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Primary target: Govt. of Ukraine and Ukraine civil society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540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7EB9-0389-5040-BB83-76E79D49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 err="1"/>
              <a:t>NotPetya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9AFF-338C-534D-AC10-1B528C812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Initially spread as a software update for </a:t>
            </a:r>
            <a:r>
              <a:rPr lang="en-US" sz="3200" dirty="0" err="1"/>
              <a:t>M.E.Docs</a:t>
            </a:r>
            <a:r>
              <a:rPr lang="en-US" sz="3200" dirty="0"/>
              <a:t>, Ukrainian Accounting software package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Distributed as signed software updates from compromised firm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Destructive “wiper” malware designed to look/act like ransomware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Based on known malicious software dubbed “</a:t>
            </a:r>
            <a:r>
              <a:rPr lang="en-US" sz="3000" dirty="0" err="1"/>
              <a:t>Petya</a:t>
            </a:r>
            <a:r>
              <a:rPr lang="en-US" sz="3000" dirty="0"/>
              <a:t>” with Russian origins – but probably created by a separate group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Believed to be nation-state backed operation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Primary target: Ukraine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457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542C43-4500-0048-8278-F9018341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NotPetya</a:t>
            </a:r>
            <a:r>
              <a:rPr lang="en-US" dirty="0"/>
              <a:t> Infections by Country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46870F-724D-EF47-97F7-69EFB87753D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97280" y="1999866"/>
            <a:ext cx="7427167" cy="40025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82C6B6-D173-AF42-9A98-BE019CB781D3}"/>
              </a:ext>
            </a:extLst>
          </p:cNvPr>
          <p:cNvSpPr txBox="1"/>
          <p:nvPr/>
        </p:nvSpPr>
        <p:spPr>
          <a:xfrm>
            <a:off x="8524447" y="1999866"/>
            <a:ext cx="3344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Infected more than 1 million computers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2,000 companies in Ukraine hit by </a:t>
            </a:r>
            <a:r>
              <a:rPr lang="en-US" sz="2000" dirty="0" err="1"/>
              <a:t>NotPetya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Extensive “spill over” outside Ukraine including Russia, Poland, Italy, Germany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FedEx, Maersk, Merck &amp; </a:t>
            </a:r>
            <a:r>
              <a:rPr lang="en-US" sz="2000" dirty="0" err="1"/>
              <a:t>Mondelez</a:t>
            </a:r>
            <a:r>
              <a:rPr lang="en-US" sz="2000" dirty="0"/>
              <a:t> all heavily impacted </a:t>
            </a:r>
          </a:p>
        </p:txBody>
      </p:sp>
    </p:spTree>
    <p:extLst>
      <p:ext uri="{BB962C8B-B14F-4D97-AF65-F5344CB8AC3E}">
        <p14:creationId xmlns:p14="http://schemas.microsoft.com/office/powerpoint/2010/main" val="322040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7EB9-0389-5040-BB83-76E79D49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9AFF-338C-534D-AC10-1B528C812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Part of long running tensions between Russia and Ukraine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Extensive use of cyber operations to disrupt Ukrainian government and civil society</a:t>
            </a:r>
            <a:r>
              <a:rPr lang="en-US" sz="32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Companies were not targets of campaign or actors, but innocent bystanders of regional tension between Russia and Ukraine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905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3A2F-5C64-F44D-B49A-08294A0B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3" y="904898"/>
            <a:ext cx="10797092" cy="35661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hlinkClick r:id="rId3" tooltip="wikt:маскировка"/>
              </a:rPr>
              <a:t>Маскировка</a:t>
            </a:r>
            <a:r>
              <a:rPr lang="en-US" dirty="0"/>
              <a:t> </a:t>
            </a:r>
            <a:r>
              <a:rPr lang="en-US" sz="6600" dirty="0"/>
              <a:t>(</a:t>
            </a:r>
            <a:r>
              <a:rPr lang="en-US" sz="6600" dirty="0" err="1"/>
              <a:t>maskirovka</a:t>
            </a:r>
            <a:r>
              <a:rPr lang="en-US" sz="6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42F80-273A-CF47-8E06-E345BD667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725" y="4471058"/>
            <a:ext cx="100584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Russian military doctrine developed from the start of the twentieth century. The doctrine covers a broad range of measures for military deception, from camouflage to denial and deception.</a:t>
            </a:r>
          </a:p>
        </p:txBody>
      </p:sp>
    </p:spTree>
    <p:extLst>
      <p:ext uri="{BB962C8B-B14F-4D97-AF65-F5344CB8AC3E}">
        <p14:creationId xmlns:p14="http://schemas.microsoft.com/office/powerpoint/2010/main" val="277203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7EB9-0389-5040-BB83-76E79D49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89AFF-338C-534D-AC10-1B528C812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Massively costly to affected firms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 $400 million in direct, indirect costs at FedEx (and counting)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 $184m for </a:t>
            </a:r>
            <a:r>
              <a:rPr lang="en-US" sz="3000" dirty="0" err="1"/>
              <a:t>Mondelez</a:t>
            </a:r>
            <a:r>
              <a:rPr lang="en-US" sz="3000" dirty="0"/>
              <a:t> with $84m in direct costs and ~$100 million in lost revenue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 Merck left unable to produce GARDASIL vaccine prompting emergency borrowing from US Govt. stockpile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24503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1290</TotalTime>
  <Words>842</Words>
  <Application>Microsoft Macintosh PowerPoint</Application>
  <PresentationFormat>Widescreen</PresentationFormat>
  <Paragraphs>82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Retrospect</vt:lpstr>
      <vt:lpstr>Accidental Anarchy: the NotPetya Attack</vt:lpstr>
      <vt:lpstr>About Me</vt:lpstr>
      <vt:lpstr>Shameless promotion…</vt:lpstr>
      <vt:lpstr>Background: NotPetya</vt:lpstr>
      <vt:lpstr>Background: NotPetya</vt:lpstr>
      <vt:lpstr>NotPetya Infections by Country</vt:lpstr>
      <vt:lpstr>Why this matters (part 1)</vt:lpstr>
      <vt:lpstr>Маскировка (maskirovka)</vt:lpstr>
      <vt:lpstr>Why this matters (part 2)</vt:lpstr>
      <vt:lpstr>Why this matters (part 3)</vt:lpstr>
      <vt:lpstr>Our panel</vt:lpstr>
      <vt:lpstr>Questions from the Audience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roberts</dc:creator>
  <cp:lastModifiedBy>paul roberts</cp:lastModifiedBy>
  <cp:revision>71</cp:revision>
  <dcterms:created xsi:type="dcterms:W3CDTF">2016-12-07T13:59:22Z</dcterms:created>
  <dcterms:modified xsi:type="dcterms:W3CDTF">2018-02-26T12:40:01Z</dcterms:modified>
</cp:coreProperties>
</file>