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82" r:id="rId1"/>
  </p:sldMasterIdLst>
  <p:notesMasterIdLst>
    <p:notesMasterId r:id="rId10"/>
  </p:notesMasterIdLst>
  <p:handoutMasterIdLst>
    <p:handoutMasterId r:id="rId11"/>
  </p:handoutMasterIdLst>
  <p:sldIdLst>
    <p:sldId id="1398" r:id="rId2"/>
    <p:sldId id="1509" r:id="rId3"/>
    <p:sldId id="1499" r:id="rId4"/>
    <p:sldId id="1500" r:id="rId5"/>
    <p:sldId id="1504" r:id="rId6"/>
    <p:sldId id="1506" r:id="rId7"/>
    <p:sldId id="1507" r:id="rId8"/>
    <p:sldId id="1508" r:id="rId9"/>
  </p:sldIdLst>
  <p:sldSz cx="9144000" cy="6858000" type="screen4x3"/>
  <p:notesSz cx="7010400" cy="9296400"/>
  <p:defaultTextStyle>
    <a:defPPr>
      <a:defRPr lang="en-US"/>
    </a:defPPr>
    <a:lvl1pPr marL="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16" userDrawn="1">
          <p15:clr>
            <a:srgbClr val="A4A3A4"/>
          </p15:clr>
        </p15:guide>
        <p15:guide id="2" pos="3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27C"/>
    <a:srgbClr val="0033CC"/>
    <a:srgbClr val="595959"/>
    <a:srgbClr val="4D4D26"/>
    <a:srgbClr val="FF0066"/>
    <a:srgbClr val="97999B"/>
    <a:srgbClr val="6DA4FF"/>
    <a:srgbClr val="CC99FF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99" autoAdjust="0"/>
    <p:restoredTop sz="76956" autoAdjust="0"/>
  </p:normalViewPr>
  <p:slideViewPr>
    <p:cSldViewPr snapToObjects="1">
      <p:cViewPr varScale="1">
        <p:scale>
          <a:sx n="110" d="100"/>
          <a:sy n="110" d="100"/>
        </p:scale>
        <p:origin x="1914" y="108"/>
      </p:cViewPr>
      <p:guideLst>
        <p:guide orient="horz" pos="3216"/>
        <p:guide pos="3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70" d="100"/>
          <a:sy n="70" d="100"/>
        </p:scale>
        <p:origin x="-3496" y="-11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7BED96BC-463B-408C-AFF6-46A2A4158771}" type="datetimeFigureOut">
              <a:rPr lang="en-US" smtClean="0"/>
              <a:pPr/>
              <a:t>2/23/2018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24DA3928-A4C9-4123-A5B3-6D30804CD4E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905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/>
          <a:lstStyle>
            <a:lvl1pPr algn="r">
              <a:defRPr sz="1200"/>
            </a:lvl1pPr>
          </a:lstStyle>
          <a:p>
            <a:fld id="{4790CD5E-ABFD-4DE9-A596-12BB6A18B4D4}" type="datetimeFigureOut">
              <a:rPr lang="en-US" smtClean="0"/>
              <a:pPr/>
              <a:t>2/23/2018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3" tIns="46582" rIns="93163" bIns="4658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63" tIns="46582" rIns="93163" bIns="465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63" tIns="46582" rIns="93163" bIns="46582" rtlCol="0" anchor="b"/>
          <a:lstStyle>
            <a:lvl1pPr algn="r">
              <a:defRPr sz="1200"/>
            </a:lvl1pPr>
          </a:lstStyle>
          <a:p>
            <a:fld id="{665CD7D5-7BAD-4442-85D9-39D2F41DC6F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318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33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79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914293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200" dirty="0">
                <a:latin typeface="+mn-lt"/>
              </a:rPr>
              <a:t>“Personal data”* means any information relating to an identified or identifiable natural person; an identifiable natural person is one who can be identified, directly or indirectly, in particular by reference to an identifier:</a:t>
            </a:r>
          </a:p>
          <a:p>
            <a:pPr lvl="0">
              <a:spcBef>
                <a:spcPts val="0"/>
              </a:spcBef>
              <a:buNone/>
            </a:pPr>
            <a:endParaRPr lang="en-US" sz="12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Name;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Identification number;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Location data;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Online identifier (e.g., email address);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Physical and/or physiological;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Genetic;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Economic;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Cultural or ethnic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D7D5-7BAD-4442-85D9-39D2F41DC6F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490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1200" dirty="0">
                <a:latin typeface="+mn-lt"/>
              </a:rPr>
              <a:t>“Personal data”* means any information relating to an identified or identifiable natural person; an identifiable natural person is one who can be identified, directly or indirectly, in particular by reference to an identifier:</a:t>
            </a:r>
          </a:p>
          <a:p>
            <a:pPr lvl="0">
              <a:spcBef>
                <a:spcPts val="0"/>
              </a:spcBef>
              <a:buNone/>
            </a:pPr>
            <a:endParaRPr lang="en-US" sz="1200" dirty="0">
              <a:latin typeface="+mn-lt"/>
            </a:endParaRP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Name;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Identification number;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Location data;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Online identifier (e.g., email address);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Physical and/or physiological;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Genetic;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Economic;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sz="1200" dirty="0">
                <a:latin typeface="+mn-lt"/>
              </a:rPr>
              <a:t>Cultural or ethnic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D7D5-7BAD-4442-85D9-39D2F41DC6F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054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Security</a:t>
            </a:r>
            <a:r>
              <a:rPr lang="en-US" baseline="0" dirty="0"/>
              <a:t> of processing </a:t>
            </a:r>
            <a:r>
              <a:rPr lang="mr-IN" baseline="0" dirty="0"/>
              <a:t>–</a:t>
            </a:r>
            <a:r>
              <a:rPr lang="en-US" baseline="0" dirty="0"/>
              <a:t> </a:t>
            </a:r>
            <a:r>
              <a:rPr lang="en-US" baseline="0" dirty="0" err="1"/>
              <a:t>anonymization</a:t>
            </a:r>
            <a:r>
              <a:rPr lang="en-US" baseline="0" dirty="0"/>
              <a:t> and </a:t>
            </a:r>
            <a:r>
              <a:rPr lang="en-US" baseline="0" dirty="0" err="1"/>
              <a:t>psuedonymization</a:t>
            </a:r>
            <a:r>
              <a:rPr lang="en-US" baseline="0" dirty="0"/>
              <a:t> represent additional security requirements (potentially)</a:t>
            </a:r>
            <a:endParaRPr lang="en-US" dirty="0"/>
          </a:p>
          <a:p>
            <a:endParaRPr lang="en-US" dirty="0"/>
          </a:p>
          <a:p>
            <a:r>
              <a:rPr lang="en-US" dirty="0"/>
              <a:t>Data processed lawfully:</a:t>
            </a:r>
            <a:r>
              <a:rPr lang="en-US" baseline="0" dirty="0"/>
              <a:t> consent obtained, processing conducted in accordance with stated purpose, and complies with GDPR</a:t>
            </a:r>
            <a:endParaRPr lang="en-US" dirty="0"/>
          </a:p>
          <a:p>
            <a:r>
              <a:rPr lang="en-US" dirty="0"/>
              <a:t>Code of conduct establishes readiness with GDPR.</a:t>
            </a:r>
            <a:r>
              <a:rPr lang="en-US" baseline="0" dirty="0"/>
              <a:t> Communicates how the organization will comply and manage risk.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'cross-border processing' means either: 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processing of personal data which takes place in the context of the activities of establishments in more than one Member State of a controller or processor in the Union where the controller or processor is established in more than one Member State; or </a:t>
            </a:r>
          </a:p>
          <a:p>
            <a:r>
              <a:rPr lang="en-US" sz="1200" b="0" i="0" u="none" strike="noStrike" kern="120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processing of personal data which takes place in the context of the activities of a single establishment of a controller or processor in the Union but which substantially affects or is likely to substantially affect data subjects in more than one Member State.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D7D5-7BAD-4442-85D9-39D2F41DC6F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326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Joint Controllers and data ownership </a:t>
            </a:r>
            <a:r>
              <a:rPr lang="mr-IN" dirty="0"/>
              <a:t>–</a:t>
            </a:r>
            <a:r>
              <a:rPr lang="en-US" dirty="0"/>
              <a:t> how does this 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Cross-border traffic </a:t>
            </a:r>
            <a:r>
              <a:rPr lang="mr-IN" dirty="0"/>
              <a:t>–</a:t>
            </a:r>
            <a:r>
              <a:rPr lang="en-US" dirty="0"/>
              <a:t> where does it apply and what are the implications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subjects ability to withdraw consent </a:t>
            </a:r>
            <a:r>
              <a:rPr lang="mr-IN" dirty="0"/>
              <a:t>–</a:t>
            </a:r>
            <a:r>
              <a:rPr lang="en-US" dirty="0"/>
              <a:t> what’s the impact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Certification w/ Supervisor Authority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Anonymization</a:t>
            </a:r>
            <a:r>
              <a:rPr lang="en-US" dirty="0"/>
              <a:t> of personal data </a:t>
            </a:r>
            <a:r>
              <a:rPr lang="mr-IN" dirty="0"/>
              <a:t>–</a:t>
            </a:r>
            <a:r>
              <a:rPr lang="en-US" dirty="0"/>
              <a:t> blurring/fuzzing of non-data subjects in video and other media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Customers leaving the platform </a:t>
            </a:r>
            <a:r>
              <a:rPr lang="mr-IN" dirty="0"/>
              <a:t>–</a:t>
            </a:r>
            <a:r>
              <a:rPr lang="en-US" dirty="0"/>
              <a:t> how does this work and what are the implications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Records of processing Activities (Article 30 (5)) - applicability to </a:t>
            </a:r>
            <a:r>
              <a:rPr lang="en-US" dirty="0" err="1"/>
              <a:t>dscout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How to handle Privacy Policy separate from agreeing to TOS?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D7D5-7BAD-4442-85D9-39D2F41DC6F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3210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Joint Controllers and data ownership </a:t>
            </a:r>
            <a:r>
              <a:rPr lang="mr-IN" dirty="0"/>
              <a:t>–</a:t>
            </a:r>
            <a:r>
              <a:rPr lang="en-US" dirty="0"/>
              <a:t> how does this 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Cross-border traffic </a:t>
            </a:r>
            <a:r>
              <a:rPr lang="mr-IN" dirty="0"/>
              <a:t>–</a:t>
            </a:r>
            <a:r>
              <a:rPr lang="en-US" dirty="0"/>
              <a:t> where does it apply and what are the implications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subjects ability to withdraw consent </a:t>
            </a:r>
            <a:r>
              <a:rPr lang="mr-IN" dirty="0"/>
              <a:t>–</a:t>
            </a:r>
            <a:r>
              <a:rPr lang="en-US" dirty="0"/>
              <a:t> what’s the impact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Certification w/ Supervisor Authority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Anonymization</a:t>
            </a:r>
            <a:r>
              <a:rPr lang="en-US" dirty="0"/>
              <a:t> of personal data </a:t>
            </a:r>
            <a:r>
              <a:rPr lang="mr-IN" dirty="0"/>
              <a:t>–</a:t>
            </a:r>
            <a:r>
              <a:rPr lang="en-US" dirty="0"/>
              <a:t> blurring/fuzzing of non-data subjects in video and other media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Customers leaving the platform </a:t>
            </a:r>
            <a:r>
              <a:rPr lang="mr-IN" dirty="0"/>
              <a:t>–</a:t>
            </a:r>
            <a:r>
              <a:rPr lang="en-US" dirty="0"/>
              <a:t> how does this work and what are the implications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Records of processing Activities (Article 30 (5)) - applicability to </a:t>
            </a:r>
            <a:r>
              <a:rPr lang="en-US" dirty="0" err="1"/>
              <a:t>dscout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How to handle Privacy Policy separate from agreeing to TOS?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D7D5-7BAD-4442-85D9-39D2F41DC6F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7732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Joint Controllers and data ownership </a:t>
            </a:r>
            <a:r>
              <a:rPr lang="mr-IN" dirty="0"/>
              <a:t>–</a:t>
            </a:r>
            <a:r>
              <a:rPr lang="en-US" dirty="0"/>
              <a:t> how does this 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Cross-border traffic </a:t>
            </a:r>
            <a:r>
              <a:rPr lang="mr-IN" dirty="0"/>
              <a:t>–</a:t>
            </a:r>
            <a:r>
              <a:rPr lang="en-US" dirty="0"/>
              <a:t> where does it apply and what are the implications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Data subjects ability to withdraw consent </a:t>
            </a:r>
            <a:r>
              <a:rPr lang="mr-IN" dirty="0"/>
              <a:t>–</a:t>
            </a:r>
            <a:r>
              <a:rPr lang="en-US" dirty="0"/>
              <a:t> what’s the impact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Certification w/ Supervisor Authority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/>
              <a:t>Anonymization</a:t>
            </a:r>
            <a:r>
              <a:rPr lang="en-US" dirty="0"/>
              <a:t> of personal data </a:t>
            </a:r>
            <a:r>
              <a:rPr lang="mr-IN" dirty="0"/>
              <a:t>–</a:t>
            </a:r>
            <a:r>
              <a:rPr lang="en-US" dirty="0"/>
              <a:t> blurring/fuzzing of non-data subjects in video and other media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Customers leaving the platform </a:t>
            </a:r>
            <a:r>
              <a:rPr lang="mr-IN" dirty="0"/>
              <a:t>–</a:t>
            </a:r>
            <a:r>
              <a:rPr lang="en-US" dirty="0"/>
              <a:t> how does this work and what are the implications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Records of processing Activities (Article 30 (5)) - applicability to </a:t>
            </a:r>
            <a:r>
              <a:rPr lang="en-US" dirty="0" err="1"/>
              <a:t>dscout</a:t>
            </a:r>
            <a:r>
              <a:rPr lang="en-US" dirty="0"/>
              <a:t>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How to handle Privacy Policy separate from agreeing to TOS?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5CD7D5-7BAD-4442-85D9-39D2F41DC6F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566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ooden_stai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143000"/>
            <a:ext cx="4572000" cy="4572000"/>
          </a:xfrm>
          <a:prstGeom prst="rect">
            <a:avLst/>
          </a:prstGeom>
          <a:solidFill>
            <a:schemeClr val="accent1">
              <a:alpha val="90000"/>
            </a:schemeClr>
          </a:solidFill>
        </p:spPr>
        <p:txBody>
          <a:bodyPr lIns="274288" tIns="274288" rIns="274288" bIns="274288"/>
          <a:lstStyle>
            <a:lvl1pPr marL="0" indent="0">
              <a:lnSpc>
                <a:spcPts val="4200"/>
              </a:lnSpc>
              <a:buNone/>
              <a:defRPr sz="4300" cap="all" spc="-150" baseline="0">
                <a:solidFill>
                  <a:schemeClr val="bg1">
                    <a:alpha val="95000"/>
                  </a:schemeClr>
                </a:solidFill>
                <a:latin typeface="Franklin Gothic Dem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 COVER title / FRANKLIN GOTHIC DEMI 48/44PT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4495800"/>
            <a:ext cx="4572000" cy="1219200"/>
          </a:xfrm>
          <a:prstGeom prst="rect">
            <a:avLst/>
          </a:prstGeom>
        </p:spPr>
        <p:txBody>
          <a:bodyPr lIns="274288" tIns="45714" rIns="274288" bIns="274288" anchor="b"/>
          <a:lstStyle>
            <a:lvl1pPr marL="0" indent="0">
              <a:lnSpc>
                <a:spcPts val="2200"/>
              </a:lnSpc>
              <a:buNone/>
              <a:defRPr sz="2200" cap="all" baseline="0">
                <a:solidFill>
                  <a:schemeClr val="bg1"/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Click to edit: </a:t>
            </a:r>
            <a:r>
              <a:rPr lang="en-US" dirty="0" err="1"/>
              <a:t>franklin</a:t>
            </a:r>
            <a:r>
              <a:rPr lang="en-US" dirty="0"/>
              <a:t> gothic book 24/22pt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5769864"/>
            <a:ext cx="4572000" cy="1088136"/>
          </a:xfrm>
          <a:prstGeom prst="rect">
            <a:avLst/>
          </a:prstGeom>
          <a:solidFill>
            <a:schemeClr val="accent2">
              <a:alpha val="90000"/>
            </a:schemeClr>
          </a:solidFill>
        </p:spPr>
        <p:txBody>
          <a:bodyPr lIns="274288" tIns="45714" rIns="274288" bIns="45714" anchor="ctr" anchorCtr="0"/>
          <a:lstStyle>
            <a:lvl1pPr marL="0" indent="0">
              <a:buNone/>
              <a:defRPr sz="1600" baseline="0">
                <a:solidFill>
                  <a:schemeClr val="bg1"/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Presenter Name | 00/00/09</a:t>
            </a:r>
          </a:p>
        </p:txBody>
      </p:sp>
      <p:pic>
        <p:nvPicPr>
          <p:cNvPr id="7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10351" y="6067300"/>
            <a:ext cx="1719072" cy="521862"/>
          </a:xfrm>
          <a:prstGeom prst="rect">
            <a:avLst/>
          </a:prstGeom>
          <a:noFill/>
        </p:spPr>
      </p:pic>
      <p:pic>
        <p:nvPicPr>
          <p:cNvPr id="10" name="Picture 9" descr="wooden_stair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110351" y="6067300"/>
            <a:ext cx="1719072" cy="52186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asic Divider">
    <p:bg>
      <p:bgPr>
        <a:gradFill flip="none" rotWithShape="1">
          <a:gsLst>
            <a:gs pos="16000">
              <a:srgbClr val="EBF3F8"/>
            </a:gs>
            <a:gs pos="66000">
              <a:srgbClr val="6D90A8"/>
            </a:gs>
          </a:gsLst>
          <a:lin ang="125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1143000"/>
            <a:ext cx="4572000" cy="45720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lIns="274288" tIns="274288" rIns="274288" bIns="274288"/>
          <a:lstStyle>
            <a:lvl1pPr marL="0" indent="0">
              <a:lnSpc>
                <a:spcPts val="4200"/>
              </a:lnSpc>
              <a:buNone/>
              <a:defRPr sz="4800" cap="all" spc="-150" baseline="0">
                <a:solidFill>
                  <a:schemeClr val="tx2"/>
                </a:solidFill>
                <a:latin typeface="Franklin Gothic Dem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BASIC divider / FRANKLIN GOTHIC DEMI 48/44PT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4495800"/>
            <a:ext cx="4572000" cy="1219200"/>
          </a:xfrm>
          <a:prstGeom prst="rect">
            <a:avLst/>
          </a:prstGeom>
        </p:spPr>
        <p:txBody>
          <a:bodyPr lIns="274288" tIns="45714" rIns="274288" bIns="274288" anchor="b"/>
          <a:lstStyle>
            <a:lvl1pPr marL="0" indent="0">
              <a:lnSpc>
                <a:spcPts val="2200"/>
              </a:lnSpc>
              <a:buNone/>
              <a:defRPr sz="24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Fine detail / </a:t>
            </a:r>
            <a:r>
              <a:rPr lang="en-US" dirty="0" err="1"/>
              <a:t>franklin</a:t>
            </a:r>
            <a:r>
              <a:rPr lang="en-US" dirty="0"/>
              <a:t> gothic book 24/22pt</a:t>
            </a:r>
          </a:p>
        </p:txBody>
      </p:sp>
      <p:pic>
        <p:nvPicPr>
          <p:cNvPr id="6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1143000"/>
            <a:ext cx="4572000" cy="4572000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lIns="274288" tIns="274288" rIns="274288" bIns="274288"/>
          <a:lstStyle>
            <a:lvl1pPr marL="0" indent="0">
              <a:lnSpc>
                <a:spcPts val="4200"/>
              </a:lnSpc>
              <a:buNone/>
              <a:defRPr sz="4800" cap="all" spc="-150" baseline="0">
                <a:solidFill>
                  <a:schemeClr val="tx2"/>
                </a:solidFill>
                <a:latin typeface="Franklin Gothic Dem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BASIC divider / FRANKLIN GOTHIC DEMI 48/44PT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4495800"/>
            <a:ext cx="4572000" cy="1219200"/>
          </a:xfrm>
          <a:prstGeom prst="rect">
            <a:avLst/>
          </a:prstGeom>
        </p:spPr>
        <p:txBody>
          <a:bodyPr lIns="274288" tIns="45714" rIns="274288" bIns="274288" anchor="b"/>
          <a:lstStyle>
            <a:lvl1pPr marL="0" indent="0">
              <a:lnSpc>
                <a:spcPts val="2200"/>
              </a:lnSpc>
              <a:buNone/>
              <a:defRPr sz="2400" cap="all" baseline="0">
                <a:solidFill>
                  <a:schemeClr val="bg2"/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Fine detail / </a:t>
            </a:r>
            <a:r>
              <a:rPr lang="en-US" dirty="0" err="1"/>
              <a:t>franklin</a:t>
            </a:r>
            <a:r>
              <a:rPr lang="en-US" dirty="0"/>
              <a:t> gothic book 24/22pt</a:t>
            </a:r>
          </a:p>
        </p:txBody>
      </p:sp>
      <p:pic>
        <p:nvPicPr>
          <p:cNvPr id="6" name="Picture 2" descr="C:\Documents and Settings\Administrator\Desktop\Satori ppt\Satori_LogoWhite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Layout w/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8382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6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</a:t>
            </a:r>
            <a:r>
              <a:rPr lang="en-US" dirty="0" err="1"/>
              <a:t>demi</a:t>
            </a:r>
            <a:r>
              <a:rPr lang="en-US" dirty="0"/>
              <a:t> 36pt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554480"/>
            <a:ext cx="7863840" cy="4724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1800"/>
              </a:spcBef>
              <a:buFont typeface="Arial" pitchFamily="34" charset="0"/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1pPr>
            <a:lvl2pPr marL="233336" indent="-233336">
              <a:lnSpc>
                <a:spcPts val="2400"/>
              </a:lnSpc>
              <a:spcBef>
                <a:spcPts val="1800"/>
              </a:spcBef>
              <a:buFont typeface="Arial" pitchFamily="34" charset="0"/>
              <a:buChar char="•"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lnSpc>
                <a:spcPts val="26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Calibri" pitchFamily="34" charset="0"/>
              <a:buChar char="—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Body: Franklin Gothic Book, 18pt.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pharetra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</a:t>
            </a:r>
            <a:r>
              <a:rPr lang="en-US" dirty="0" err="1"/>
              <a:t>porta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mi, ac tempus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dictum </a:t>
            </a:r>
            <a:r>
              <a:rPr lang="en-US" dirty="0" err="1"/>
              <a:t>turpis</a:t>
            </a:r>
            <a:r>
              <a:rPr lang="en-US" dirty="0"/>
              <a:t> in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Top level list item: 18pt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,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ante,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semper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ac magna. </a:t>
            </a:r>
          </a:p>
          <a:p>
            <a:pPr lvl="2"/>
            <a:r>
              <a:rPr lang="en-US" dirty="0"/>
              <a:t>List item child: 16 pt In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In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, ac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at.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40080" y="914400"/>
            <a:ext cx="7863840" cy="685800"/>
          </a:xfrm>
          <a:prstGeom prst="rect">
            <a:avLst/>
          </a:prstGeom>
        </p:spPr>
        <p:txBody>
          <a:bodyPr lIns="0" tIns="0" rIns="0" bIns="45714"/>
          <a:lstStyle>
            <a:lvl1pPr>
              <a:buNone/>
              <a:defRPr sz="1800" cap="all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Subhead if necessary 18pt/caps</a:t>
            </a:r>
          </a:p>
        </p:txBody>
      </p:sp>
      <p:pic>
        <p:nvPicPr>
          <p:cNvPr id="8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8382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demi 32pt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40080" y="914400"/>
            <a:ext cx="7863840" cy="685800"/>
          </a:xfrm>
          <a:prstGeom prst="rect">
            <a:avLst/>
          </a:prstGeom>
        </p:spPr>
        <p:txBody>
          <a:bodyPr lIns="0" tIns="0" rIns="0" bIns="45714"/>
          <a:lstStyle>
            <a:lvl1pPr>
              <a:buNone/>
              <a:defRPr sz="1800" i="1" cap="all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Bulleted Slide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40080" y="1559626"/>
            <a:ext cx="7863840" cy="4764975"/>
          </a:xfrm>
          <a:prstGeom prst="rect">
            <a:avLst/>
          </a:prstGeom>
        </p:spPr>
        <p:txBody>
          <a:bodyPr lIns="91429" tIns="45714" rIns="91429" bIns="45714"/>
          <a:lstStyle>
            <a:lvl1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Font typeface="Courier New" pitchFamily="49" charset="0"/>
              <a:buChar char="o"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Font typeface="Courier New" pitchFamily="49" charset="0"/>
              <a:buChar char="o"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0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tandar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13716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6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Book 36pt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371600"/>
            <a:ext cx="7863840" cy="4724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1800"/>
              </a:spcBef>
              <a:buFont typeface="Arial" pitchFamily="34" charset="0"/>
              <a:buNone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1pPr>
            <a:lvl2pPr marL="233336" indent="-233336">
              <a:lnSpc>
                <a:spcPts val="2400"/>
              </a:lnSpc>
              <a:spcBef>
                <a:spcPts val="1800"/>
              </a:spcBef>
              <a:buFont typeface="Arial" pitchFamily="34" charset="0"/>
              <a:buChar char="•"/>
              <a:defRPr sz="18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lnSpc>
                <a:spcPts val="26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Calibri" pitchFamily="34" charset="0"/>
              <a:buChar char="—"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Body: Franklin Gothic Book, 18pt.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pharetra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</a:t>
            </a:r>
            <a:r>
              <a:rPr lang="en-US" dirty="0" err="1"/>
              <a:t>porta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mi, ac tempus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dictum </a:t>
            </a:r>
            <a:r>
              <a:rPr lang="en-US" dirty="0" err="1"/>
              <a:t>turpis</a:t>
            </a:r>
            <a:r>
              <a:rPr lang="en-US" dirty="0"/>
              <a:t> in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Top level list item: 18pt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,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ante,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semper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ac magna. </a:t>
            </a:r>
          </a:p>
          <a:p>
            <a:pPr lvl="2"/>
            <a:r>
              <a:rPr lang="en-US" dirty="0"/>
              <a:t>List item child: 16 pt In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In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, ac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at. </a:t>
            </a:r>
          </a:p>
        </p:txBody>
      </p:sp>
      <p:pic>
        <p:nvPicPr>
          <p:cNvPr id="8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13716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6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Sample Table/Chart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371600"/>
            <a:ext cx="7863840" cy="304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800" cap="all" baseline="0">
                <a:solidFill>
                  <a:schemeClr val="tx2"/>
                </a:solidFill>
                <a:latin typeface="+mj-lt"/>
              </a:defRPr>
            </a:lvl1pPr>
            <a:lvl2pPr marL="233336" indent="-233336">
              <a:spcBef>
                <a:spcPts val="1800"/>
              </a:spcBef>
              <a:buFont typeface="Arial" pitchFamily="34" charset="0"/>
              <a:buChar char="•"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Calibri" pitchFamily="34" charset="0"/>
              <a:buChar char="—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Table/chart title</a:t>
            </a:r>
          </a:p>
        </p:txBody>
      </p:sp>
      <p:pic>
        <p:nvPicPr>
          <p:cNvPr id="8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13EE0C7-BB44-4D3B-9328-A1960D19624C}" type="datetimeFigureOut">
              <a:rPr lang="en-US" smtClean="0"/>
              <a:t>2/23/2018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AD6A7-929A-4CF4-B354-72472831F4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5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Divider">
    <p:bg>
      <p:bgPr>
        <a:gradFill flip="none" rotWithShape="1">
          <a:gsLst>
            <a:gs pos="16000">
              <a:srgbClr val="EBF3F8"/>
            </a:gs>
            <a:gs pos="66000">
              <a:srgbClr val="6D90A8"/>
            </a:gs>
          </a:gsLst>
          <a:lin ang="125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1143000"/>
            <a:ext cx="4572000" cy="4572000"/>
          </a:xfrm>
          <a:prstGeom prst="rect">
            <a:avLst/>
          </a:prstGeom>
          <a:solidFill>
            <a:schemeClr val="bg1">
              <a:alpha val="75000"/>
            </a:schemeClr>
          </a:solidFill>
        </p:spPr>
        <p:txBody>
          <a:bodyPr lIns="274288" tIns="274288" rIns="274288" bIns="274288"/>
          <a:lstStyle>
            <a:lvl1pPr marL="0" indent="0">
              <a:lnSpc>
                <a:spcPts val="4200"/>
              </a:lnSpc>
              <a:buNone/>
              <a:defRPr sz="4300" cap="all" spc="-150" baseline="0">
                <a:solidFill>
                  <a:schemeClr val="tx2"/>
                </a:solidFill>
                <a:latin typeface="Franklin Gothic Dem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BASIC divider / FRANKLIN GOTHIC DEMI 48/44PT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4495800"/>
            <a:ext cx="4572000" cy="1219200"/>
          </a:xfrm>
          <a:prstGeom prst="rect">
            <a:avLst/>
          </a:prstGeom>
        </p:spPr>
        <p:txBody>
          <a:bodyPr lIns="274288" tIns="45714" rIns="274288" bIns="274288" anchor="b"/>
          <a:lstStyle>
            <a:lvl1pPr marL="0" indent="0">
              <a:lnSpc>
                <a:spcPts val="2200"/>
              </a:lnSpc>
              <a:buNone/>
              <a:defRPr sz="2200" cap="all" baseline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Fine detail / </a:t>
            </a:r>
            <a:r>
              <a:rPr lang="en-US" dirty="0" err="1"/>
              <a:t>franklin</a:t>
            </a:r>
            <a:r>
              <a:rPr lang="en-US" dirty="0"/>
              <a:t> gothic book 24/22pt</a:t>
            </a:r>
          </a:p>
        </p:txBody>
      </p:sp>
      <p:pic>
        <p:nvPicPr>
          <p:cNvPr id="6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pic>
        <p:nvPicPr>
          <p:cNvPr id="5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 w/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8382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</a:t>
            </a:r>
            <a:r>
              <a:rPr lang="en-US" dirty="0" err="1"/>
              <a:t>demi</a:t>
            </a:r>
            <a:r>
              <a:rPr lang="en-US" dirty="0"/>
              <a:t> 36pt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554480"/>
            <a:ext cx="7863840" cy="4724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1800"/>
              </a:spcBef>
              <a:buFont typeface="Arial" pitchFamily="34" charset="0"/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1pPr>
            <a:lvl2pPr marL="233336" indent="-233336">
              <a:lnSpc>
                <a:spcPts val="2400"/>
              </a:lnSpc>
              <a:spcBef>
                <a:spcPts val="1800"/>
              </a:spcBef>
              <a:buFont typeface="Arial" pitchFamily="34" charset="0"/>
              <a:buChar char="•"/>
              <a:defRPr sz="1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lnSpc>
                <a:spcPts val="26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Calibri" pitchFamily="34" charset="0"/>
              <a:buChar char="—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Body: Franklin Gothic Book, 18pt.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pharetra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</a:t>
            </a:r>
            <a:r>
              <a:rPr lang="en-US" dirty="0" err="1"/>
              <a:t>porta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mi, ac tempus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dictum </a:t>
            </a:r>
            <a:r>
              <a:rPr lang="en-US" dirty="0" err="1"/>
              <a:t>turpis</a:t>
            </a:r>
            <a:r>
              <a:rPr lang="en-US" dirty="0"/>
              <a:t> in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Top level list item: 18pt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,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ante,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semper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ac magna. </a:t>
            </a:r>
          </a:p>
          <a:p>
            <a:pPr lvl="2"/>
            <a:r>
              <a:rPr lang="en-US" dirty="0"/>
              <a:t>List item child: 16 pt In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In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, ac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at. 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40080" y="914400"/>
            <a:ext cx="7863840" cy="685800"/>
          </a:xfrm>
          <a:prstGeom prst="rect">
            <a:avLst/>
          </a:prstGeom>
        </p:spPr>
        <p:txBody>
          <a:bodyPr lIns="0" tIns="0" rIns="0" bIns="45714"/>
          <a:lstStyle>
            <a:lvl1pPr marL="0" indent="0">
              <a:buNone/>
              <a:defRPr sz="1600" cap="all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Subhead if necessary 18pt/caps</a:t>
            </a:r>
          </a:p>
        </p:txBody>
      </p:sp>
      <p:pic>
        <p:nvPicPr>
          <p:cNvPr id="8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11" name="Slide Number Placeholder 1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z="1600"/>
            </a:lvl1pPr>
          </a:lstStyle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2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8382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</a:t>
            </a:r>
            <a:r>
              <a:rPr lang="en-US" dirty="0" err="1"/>
              <a:t>demi</a:t>
            </a:r>
            <a:r>
              <a:rPr lang="en-US" dirty="0"/>
              <a:t> 36pt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40080" y="914400"/>
            <a:ext cx="7863840" cy="685800"/>
          </a:xfrm>
          <a:prstGeom prst="rect">
            <a:avLst/>
          </a:prstGeom>
        </p:spPr>
        <p:txBody>
          <a:bodyPr lIns="0" tIns="0" rIns="0" bIns="45714"/>
          <a:lstStyle>
            <a:lvl1pPr marL="0" indent="0">
              <a:buNone/>
              <a:defRPr sz="1600" cap="all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Bulleted Slide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40080" y="1559626"/>
            <a:ext cx="7863840" cy="4764975"/>
          </a:xfrm>
          <a:prstGeom prst="rect">
            <a:avLst/>
          </a:prstGeom>
        </p:spPr>
        <p:txBody>
          <a:bodyPr lIns="91429" tIns="45714" rIns="91429" bIns="45714"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Font typeface="Courier New" pitchFamily="49" charset="0"/>
              <a:buChar char="o"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Font typeface="Courier New" pitchFamily="49" charset="0"/>
              <a:buChar char="o"/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z="1100"/>
            </a:lvl1pPr>
          </a:lstStyle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pic>
        <p:nvPicPr>
          <p:cNvPr id="10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13716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Book 36pt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371600"/>
            <a:ext cx="7863840" cy="4724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1800"/>
              </a:spcBef>
              <a:buFont typeface="Arial" pitchFamily="34" charset="0"/>
              <a:buNone/>
              <a:defRPr sz="1600" baseline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1pPr>
            <a:lvl2pPr marL="233336" indent="-233336">
              <a:lnSpc>
                <a:spcPts val="2400"/>
              </a:lnSpc>
              <a:spcBef>
                <a:spcPts val="1800"/>
              </a:spcBef>
              <a:buFont typeface="Arial" pitchFamily="34" charset="0"/>
              <a:buChar char="•"/>
              <a:defRPr sz="14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lnSpc>
                <a:spcPts val="2600"/>
              </a:lnSpc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Calibri" pitchFamily="34" charset="0"/>
              <a:buChar char="—"/>
              <a:defRPr sz="1400">
                <a:solidFill>
                  <a:schemeClr val="tx1">
                    <a:lumMod val="65000"/>
                    <a:lumOff val="35000"/>
                  </a:schemeClr>
                </a:solidFill>
                <a:latin typeface="Franklin Gothic Book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Body: Franklin Gothic Book, 18pt.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pharetra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. </a:t>
            </a:r>
            <a:r>
              <a:rPr lang="en-US" dirty="0" err="1"/>
              <a:t>Proin</a:t>
            </a:r>
            <a:r>
              <a:rPr lang="en-US" dirty="0"/>
              <a:t> </a:t>
            </a:r>
            <a:r>
              <a:rPr lang="en-US" dirty="0" err="1"/>
              <a:t>porta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mi, ac tempus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dapibus</a:t>
            </a:r>
            <a:r>
              <a:rPr lang="en-US" dirty="0"/>
              <a:t> </a:t>
            </a:r>
            <a:r>
              <a:rPr lang="en-US" dirty="0" err="1"/>
              <a:t>quis</a:t>
            </a:r>
            <a:r>
              <a:rPr lang="en-US" dirty="0"/>
              <a:t>. </a:t>
            </a:r>
            <a:r>
              <a:rPr lang="en-US" dirty="0" err="1"/>
              <a:t>Phasellus</a:t>
            </a:r>
            <a:r>
              <a:rPr lang="en-US" dirty="0"/>
              <a:t> dictum </a:t>
            </a:r>
            <a:r>
              <a:rPr lang="en-US" dirty="0" err="1"/>
              <a:t>turpis</a:t>
            </a:r>
            <a:r>
              <a:rPr lang="en-US" dirty="0"/>
              <a:t> in </a:t>
            </a:r>
            <a:r>
              <a:rPr lang="en-US" dirty="0" err="1"/>
              <a:t>felis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Top level list item: 18pt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mattis</a:t>
            </a:r>
            <a:r>
              <a:rPr lang="en-US" dirty="0"/>
              <a:t> </a:t>
            </a:r>
            <a:r>
              <a:rPr lang="en-US" dirty="0" err="1"/>
              <a:t>auctor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tellus</a:t>
            </a:r>
            <a:r>
              <a:rPr lang="en-US" dirty="0"/>
              <a:t>, </a:t>
            </a:r>
            <a:r>
              <a:rPr lang="en-US" dirty="0" err="1"/>
              <a:t>eget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 ante, </a:t>
            </a:r>
            <a:r>
              <a:rPr lang="en-US" dirty="0" err="1"/>
              <a:t>bibendum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semper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, </a:t>
            </a:r>
            <a:r>
              <a:rPr lang="en-US" dirty="0" err="1"/>
              <a:t>viverra</a:t>
            </a:r>
            <a:r>
              <a:rPr lang="en-US" dirty="0"/>
              <a:t> ac magna. </a:t>
            </a:r>
          </a:p>
          <a:p>
            <a:pPr lvl="2"/>
            <a:r>
              <a:rPr lang="en-US" dirty="0"/>
              <a:t>List item child: 16 pt In </a:t>
            </a:r>
            <a:r>
              <a:rPr lang="en-US" dirty="0" err="1"/>
              <a:t>ultricies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libero</a:t>
            </a:r>
            <a:r>
              <a:rPr lang="en-US" dirty="0"/>
              <a:t>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In </a:t>
            </a:r>
            <a:r>
              <a:rPr lang="en-US" dirty="0" err="1"/>
              <a:t>sagittis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, ac </a:t>
            </a:r>
            <a:r>
              <a:rPr lang="en-US" dirty="0" err="1"/>
              <a:t>elementum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bibendum</a:t>
            </a:r>
            <a:r>
              <a:rPr lang="en-US" dirty="0"/>
              <a:t> at. </a:t>
            </a:r>
          </a:p>
        </p:txBody>
      </p:sp>
      <p:pic>
        <p:nvPicPr>
          <p:cNvPr id="8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 sz="900"/>
            </a:lvl1pPr>
          </a:lstStyle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13716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Sample Table/Chart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40080" y="1371600"/>
            <a:ext cx="7863840" cy="304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2400"/>
              </a:lnSpc>
              <a:spcBef>
                <a:spcPts val="0"/>
              </a:spcBef>
              <a:buFont typeface="Arial" pitchFamily="34" charset="0"/>
              <a:buNone/>
              <a:defRPr sz="1600" cap="all" baseline="0">
                <a:solidFill>
                  <a:schemeClr val="tx2"/>
                </a:solidFill>
                <a:latin typeface="+mj-lt"/>
              </a:defRPr>
            </a:lvl1pPr>
            <a:lvl2pPr marL="233336" indent="-233336">
              <a:spcBef>
                <a:spcPts val="1800"/>
              </a:spcBef>
              <a:buFont typeface="Arial" pitchFamily="34" charset="0"/>
              <a:buChar char="•"/>
              <a:defRPr sz="18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Font typeface="Calibri" pitchFamily="34" charset="0"/>
              <a:buChar char="—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Table/chart title</a:t>
            </a:r>
          </a:p>
        </p:txBody>
      </p:sp>
      <p:pic>
        <p:nvPicPr>
          <p:cNvPr id="8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  <p:sp>
        <p:nvSpPr>
          <p:cNvPr id="9" name="Slide Number Placeholder 8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 sz="900"/>
            </a:lvl1pPr>
          </a:lstStyle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13716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Book 36pt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40080" y="1371601"/>
            <a:ext cx="7863840" cy="4953000"/>
          </a:xfrm>
          <a:prstGeom prst="rect">
            <a:avLst/>
          </a:prstGeom>
        </p:spPr>
        <p:txBody>
          <a:bodyPr lIns="91429" tIns="45714" rIns="91429" bIns="45714"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Font typeface="Courier New" pitchFamily="49" charset="0"/>
              <a:buChar char="o"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Font typeface="Courier New" pitchFamily="49" charset="0"/>
              <a:buChar char="o"/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z="900"/>
            </a:lvl1pPr>
          </a:lstStyle>
          <a:p>
            <a:fld id="{91B70586-A814-475D-9A9A-CADC06B598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6"/>
          <p:cNvSpPr>
            <a:spLocks noGrp="1"/>
          </p:cNvSpPr>
          <p:nvPr>
            <p:ph type="title" hasCustomPrompt="1"/>
          </p:nvPr>
        </p:nvSpPr>
        <p:spPr>
          <a:xfrm>
            <a:off x="640080" y="0"/>
            <a:ext cx="7863840" cy="838200"/>
          </a:xfrm>
          <a:prstGeom prst="rect">
            <a:avLst/>
          </a:prstGeom>
        </p:spPr>
        <p:txBody>
          <a:bodyPr lIns="0" tIns="457146" rIns="0" bIns="45714"/>
          <a:lstStyle>
            <a:lvl1pPr algn="l">
              <a:lnSpc>
                <a:spcPts val="3599"/>
              </a:lnSpc>
              <a:defRPr sz="3200" cap="all" spc="-100" baseline="0">
                <a:solidFill>
                  <a:schemeClr val="bg2"/>
                </a:solidFill>
                <a:latin typeface="+mj-lt"/>
              </a:defRPr>
            </a:lvl1pPr>
          </a:lstStyle>
          <a:p>
            <a:r>
              <a:rPr lang="en-US" dirty="0"/>
              <a:t>Title / Franklin Gothic </a:t>
            </a:r>
            <a:r>
              <a:rPr lang="en-US" dirty="0" err="1"/>
              <a:t>demi</a:t>
            </a:r>
            <a:r>
              <a:rPr lang="en-US" dirty="0"/>
              <a:t> 36pt</a:t>
            </a:r>
          </a:p>
        </p:txBody>
      </p:sp>
      <p:sp>
        <p:nvSpPr>
          <p:cNvPr id="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640080" y="914400"/>
            <a:ext cx="7863840" cy="685800"/>
          </a:xfrm>
          <a:prstGeom prst="rect">
            <a:avLst/>
          </a:prstGeom>
        </p:spPr>
        <p:txBody>
          <a:bodyPr lIns="0" tIns="0" rIns="0" bIns="45714"/>
          <a:lstStyle>
            <a:lvl1pPr marL="0" indent="0">
              <a:buNone/>
              <a:defRPr sz="1600" cap="all" spc="0" baseline="0">
                <a:solidFill>
                  <a:schemeClr val="tx2"/>
                </a:solidFill>
                <a:latin typeface="+mj-lt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Bulleted Slide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40080" y="1559626"/>
            <a:ext cx="3779520" cy="4764975"/>
          </a:xfrm>
          <a:prstGeom prst="rect">
            <a:avLst/>
          </a:prstGeom>
        </p:spPr>
        <p:txBody>
          <a:bodyPr lIns="91429" tIns="45714" rIns="91429" bIns="45714"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Font typeface="Courier New" pitchFamily="49" charset="0"/>
              <a:buChar char="o"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Font typeface="Courier New" pitchFamily="49" charset="0"/>
              <a:buChar char="o"/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4729480" y="1562101"/>
            <a:ext cx="3779520" cy="4764975"/>
          </a:xfrm>
          <a:prstGeom prst="rect">
            <a:avLst/>
          </a:prstGeom>
        </p:spPr>
        <p:txBody>
          <a:bodyPr lIns="91429" tIns="45714" rIns="91429" bIns="45714"/>
          <a:lstStyle>
            <a:lvl1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Font typeface="Courier New" pitchFamily="49" charset="0"/>
              <a:buChar char="o"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Font typeface="Courier New" pitchFamily="49" charset="0"/>
              <a:buChar char="o"/>
              <a:defRPr sz="13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2" descr="C:\Documents and Settings\Administrator\Desktop\Satori ppt\Satori_LogoGray_4ppt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722870" y="6348350"/>
            <a:ext cx="1040130" cy="315754"/>
          </a:xfrm>
          <a:prstGeom prst="rect">
            <a:avLst/>
          </a:prstGeom>
          <a:noFill/>
        </p:spPr>
      </p:pic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wooden_stair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 Placeholder 7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0" y="1143000"/>
            <a:ext cx="4572000" cy="4572000"/>
          </a:xfrm>
          <a:prstGeom prst="rect">
            <a:avLst/>
          </a:prstGeom>
          <a:solidFill>
            <a:schemeClr val="accent1">
              <a:alpha val="90000"/>
            </a:schemeClr>
          </a:solidFill>
        </p:spPr>
        <p:txBody>
          <a:bodyPr lIns="274288" tIns="274288" rIns="274288" bIns="274288"/>
          <a:lstStyle>
            <a:lvl1pPr marL="0" indent="0">
              <a:lnSpc>
                <a:spcPts val="4200"/>
              </a:lnSpc>
              <a:buNone/>
              <a:defRPr sz="4800" cap="all" spc="-150" baseline="0">
                <a:solidFill>
                  <a:schemeClr val="bg1">
                    <a:alpha val="95000"/>
                  </a:schemeClr>
                </a:solidFill>
                <a:latin typeface="Franklin Gothic Demi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BASIC COVER title / FRANKLIN GOTHIC DEMI 48/44PT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914400" y="4495800"/>
            <a:ext cx="4572000" cy="1219200"/>
          </a:xfrm>
          <a:prstGeom prst="rect">
            <a:avLst/>
          </a:prstGeom>
        </p:spPr>
        <p:txBody>
          <a:bodyPr lIns="274288" tIns="45714" rIns="274288" bIns="274288" anchor="b"/>
          <a:lstStyle>
            <a:lvl1pPr marL="0" indent="0">
              <a:lnSpc>
                <a:spcPts val="2200"/>
              </a:lnSpc>
              <a:buNone/>
              <a:defRPr sz="2400" cap="all" baseline="0">
                <a:solidFill>
                  <a:schemeClr val="bg1"/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Subhead: </a:t>
            </a:r>
            <a:r>
              <a:rPr lang="en-US" dirty="0" err="1"/>
              <a:t>franklin</a:t>
            </a:r>
            <a:r>
              <a:rPr lang="en-US" dirty="0"/>
              <a:t> gothic book 24/22pt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5769864"/>
            <a:ext cx="4572000" cy="1088136"/>
          </a:xfrm>
          <a:prstGeom prst="rect">
            <a:avLst/>
          </a:prstGeom>
          <a:solidFill>
            <a:schemeClr val="accent2">
              <a:alpha val="90000"/>
            </a:schemeClr>
          </a:solidFill>
        </p:spPr>
        <p:txBody>
          <a:bodyPr lIns="274288" tIns="45714" rIns="274288" bIns="45714" anchor="ctr" anchorCtr="0"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Franklin Gothic Book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US" dirty="0"/>
              <a:t>Presenter Name | 00/00/09</a:t>
            </a:r>
          </a:p>
        </p:txBody>
      </p:sp>
      <p:pic>
        <p:nvPicPr>
          <p:cNvPr id="7" name="Picture 2" descr="C:\Documents and Settings\Administrator\Desktop\Satori ppt\Satori_LogoGray_4ppt.wmf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110351" y="6067300"/>
            <a:ext cx="1719072" cy="52186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640080" y="6400800"/>
            <a:ext cx="2133600" cy="457200"/>
          </a:xfrm>
          <a:prstGeom prst="rect">
            <a:avLst/>
          </a:prstGeom>
        </p:spPr>
        <p:txBody>
          <a:bodyPr vert="horz" lIns="0" tIns="0" rIns="91429" bIns="45714" rtlCol="0" anchor="t" anchorCtr="0"/>
          <a:lstStyle>
            <a:lvl1pPr algn="l">
              <a:defRPr sz="900">
                <a:solidFill>
                  <a:schemeClr val="bg2"/>
                </a:solidFill>
                <a:latin typeface="+mj-lt"/>
              </a:defRPr>
            </a:lvl1pPr>
          </a:lstStyle>
          <a:p>
            <a:fld id="{4AD36005-ED12-430D-9C88-FFFD3F4DB00B}" type="slidenum">
              <a:rPr lang="en-US" smtClean="0">
                <a:solidFill>
                  <a:srgbClr val="D8531E"/>
                </a:solidFill>
              </a:rPr>
              <a:pPr/>
              <a:t>‹#›</a:t>
            </a:fld>
            <a:endParaRPr lang="en-US" dirty="0">
              <a:solidFill>
                <a:srgbClr val="D8531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55" r:id="rId9"/>
    <p:sldLayoutId id="2147483656" r:id="rId10"/>
    <p:sldLayoutId id="2147483657" r:id="rId11"/>
    <p:sldLayoutId id="2147483658" r:id="rId12"/>
    <p:sldLayoutId id="2147483661" r:id="rId13"/>
    <p:sldLayoutId id="2147483653" r:id="rId14"/>
    <p:sldLayoutId id="2147483659" r:id="rId15"/>
    <p:sldLayoutId id="2147483699" r:id="rId16"/>
  </p:sldLayoutIdLst>
  <p:hf hdr="0" dt="0"/>
  <p:txStyles>
    <p:titleStyle>
      <a:lvl1pPr algn="ctr" defTabSz="457146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60" indent="-342860" algn="l" defTabSz="457146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63" indent="-285717" algn="l" defTabSz="457146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67" indent="-228573" algn="l" defTabSz="457146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13" indent="-228573" algn="l" defTabSz="457146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59" indent="-228573" algn="l" defTabSz="457146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06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53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99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46" indent="-228573" algn="l" defTabSz="457146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3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0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33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9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26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72" algn="l" defTabSz="4571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ellman.com/GDPR-bosto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png"/><Relationship Id="rId5" Type="http://schemas.openxmlformats.org/officeDocument/2006/relationships/hyperlink" Target="mailto:gdpr@satoriconsulting.com" TargetMode="External"/><Relationship Id="rId4" Type="http://schemas.openxmlformats.org/officeDocument/2006/relationships/hyperlink" Target="http://www.satoriconsulting.com/gdpr-readiness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sz="3200" dirty="0"/>
              <a:t>General Data Protection regulation (GDPR)</a:t>
            </a:r>
          </a:p>
          <a:p>
            <a:endParaRPr lang="en-US" dirty="0"/>
          </a:p>
          <a:p>
            <a:r>
              <a:rPr lang="en-US" sz="2000" dirty="0"/>
              <a:t>An introduction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1800" dirty="0"/>
              <a:t>February 2018</a:t>
            </a:r>
          </a:p>
        </p:txBody>
      </p:sp>
    </p:spTree>
    <p:extLst>
      <p:ext uri="{BB962C8B-B14F-4D97-AF65-F5344CB8AC3E}">
        <p14:creationId xmlns:p14="http://schemas.microsoft.com/office/powerpoint/2010/main" val="851143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8D89ABF-B393-4F1C-9CFC-524BB7BA4C2B}"/>
              </a:ext>
            </a:extLst>
          </p:cNvPr>
          <p:cNvSpPr/>
          <p:nvPr/>
        </p:nvSpPr>
        <p:spPr>
          <a:xfrm>
            <a:off x="1828800" y="4164496"/>
            <a:ext cx="5181600" cy="1702904"/>
          </a:xfrm>
          <a:prstGeom prst="roundRect">
            <a:avLst/>
          </a:prstGeom>
          <a:solidFill>
            <a:srgbClr val="002060"/>
          </a:solidFill>
          <a:effectLst>
            <a:outerShdw blurRad="50800" dist="38100" dir="2700000" algn="tl" rotWithShape="0">
              <a:schemeClr val="accent1">
                <a:lumMod val="40000"/>
                <a:lumOff val="60000"/>
                <a:alpha val="81000"/>
              </a:scheme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CF61E2-0521-4DC0-9741-8671D4BACA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Topics</a:t>
            </a:r>
            <a:r>
              <a:rPr lang="en-US" i="1" dirty="0"/>
              <a:t> </a:t>
            </a:r>
            <a:r>
              <a:rPr lang="en-US" dirty="0"/>
              <a:t>covered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E4E45D-3E68-455C-BB98-0EDBEB19DD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We</a:t>
            </a:r>
            <a:r>
              <a:rPr lang="en-US" i="1" dirty="0"/>
              <a:t> </a:t>
            </a:r>
            <a:r>
              <a:rPr lang="en-US" dirty="0"/>
              <a:t>only</a:t>
            </a:r>
            <a:r>
              <a:rPr lang="en-US" i="1" dirty="0"/>
              <a:t> </a:t>
            </a:r>
            <a:r>
              <a:rPr lang="en-US" dirty="0"/>
              <a:t>have</a:t>
            </a:r>
            <a:r>
              <a:rPr lang="en-US" i="1" dirty="0"/>
              <a:t> </a:t>
            </a:r>
            <a:r>
              <a:rPr lang="en-US" dirty="0"/>
              <a:t>10</a:t>
            </a:r>
            <a:r>
              <a:rPr lang="en-US" i="1" dirty="0"/>
              <a:t> </a:t>
            </a:r>
            <a:r>
              <a:rPr lang="en-US" dirty="0"/>
              <a:t>minutes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C13E61-D06A-450F-8DD6-C1BD6E9380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407225"/>
            <a:ext cx="7863840" cy="4764975"/>
          </a:xfrm>
        </p:spPr>
        <p:txBody>
          <a:bodyPr/>
          <a:lstStyle/>
          <a:p>
            <a:r>
              <a:rPr lang="en-US" sz="2000" i="1" dirty="0"/>
              <a:t>Where did GDPR come from? </a:t>
            </a:r>
            <a:r>
              <a:rPr lang="en-US" sz="2000" dirty="0"/>
              <a:t> </a:t>
            </a:r>
          </a:p>
          <a:p>
            <a:r>
              <a:rPr lang="en-US" sz="2000" i="1" dirty="0"/>
              <a:t>What is GDPR?</a:t>
            </a:r>
          </a:p>
          <a:p>
            <a:r>
              <a:rPr lang="en-US" sz="2000" i="1" dirty="0"/>
              <a:t>Who does it apply to?</a:t>
            </a:r>
          </a:p>
          <a:p>
            <a:r>
              <a:rPr lang="en-US" sz="2000" i="1" dirty="0"/>
              <a:t>Why should you care?</a:t>
            </a:r>
          </a:p>
          <a:p>
            <a:r>
              <a:rPr lang="en-US" sz="2000" i="1" dirty="0"/>
              <a:t>Details of a follow on event</a:t>
            </a:r>
            <a:endParaRPr lang="en-US" sz="20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0240DA-63E0-468E-8EDA-73697DD74A8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91B70586-A814-475D-9A9A-CADC06B598E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BE1A03E-CB03-4D23-841B-D8E8C3D3CAF2}"/>
              </a:ext>
            </a:extLst>
          </p:cNvPr>
          <p:cNvSpPr txBox="1"/>
          <p:nvPr/>
        </p:nvSpPr>
        <p:spPr>
          <a:xfrm>
            <a:off x="2019300" y="4209872"/>
            <a:ext cx="48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Like it, or not, European citizens are getting more insight into the collection and use of their personal data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ECBE7E0-A20E-443D-9FB7-907F5F50C0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280312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-152400"/>
            <a:ext cx="7863840" cy="838200"/>
          </a:xfrm>
        </p:spPr>
        <p:txBody>
          <a:bodyPr/>
          <a:lstStyle/>
          <a:p>
            <a:r>
              <a:rPr lang="en-US" dirty="0"/>
              <a:t>Where did GDPR come from?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40080" y="762000"/>
            <a:ext cx="7863840" cy="685800"/>
          </a:xfrm>
        </p:spPr>
        <p:txBody>
          <a:bodyPr/>
          <a:lstStyle/>
          <a:p>
            <a:r>
              <a:rPr lang="en-US" sz="2000" dirty="0"/>
              <a:t>Brief History</a:t>
            </a:r>
            <a:endParaRPr lang="en-US" dirty="0"/>
          </a:p>
        </p:txBody>
      </p:sp>
      <p:sp>
        <p:nvSpPr>
          <p:cNvPr id="56324" name="AutoShape 4" descr="data:image/jpeg;base64,/9j/4AAQSkZJRgABAQAAAQABAAD/2wBDAAkGBwgHBgkIBwgKCgkLDRYPDQwMDRsUFRAWIB0iIiAdHx8kKDQsJCYxJx8fLT0tMTU3Ojo6Iys/RD84QzQ5Ojf/2wBDAQoKCg0MDRoPDxo3JR8lNzc3Nzc3Nzc3Nzc3Nzc3Nzc3Nzc3Nzc3Nzc3Nzc3Nzc3Nzc3Nzc3Nzc3Nzc3Nzc3Nzf/wAARCAB8ANIDASIAAhEBAxEB/8QAHAAAAgIDAQEAAAAAAAAAAAAAAAcFBgEECAMC/8QARhAAAQMDAQMJBAYHBwQDAAAAAQIDBAAFEQYSITEHE0FRYXGBkaEUIrHBFSMyQlLRQ2JyosLS4SQlM0VVc5IWNZTwhJOy/8QAGgEAAgMBAQAAAAAAAAAAAAAAAAUCAwQBBv/EAC4RAAICAQEGBAUFAQAAAAAAAAECAAMEEQUSEyExQTJRcZEiI0JhgRRSsdHwwf/aAAwDAQACEQMRAD8AeNFFFEIUUVjNEJmsHhWrPuMS3R1SJ0lqO0nitxWB/WqLe+VGK1tN2eGuQRu5573EeA4n0q6rHtu8A1lNt9dQ+MxiZqPuN7tltBM+fHYPUtwA+XGknc9YX+5lQkXBxtsn/Dj/AFaR5b/M1A4GSrA2jvJ6aZVbIY87G09Ivs2mB4FjkncplhjEiOmVLPW00AnzUR6ZqEl8qzpyIdqQB0F53h4AUtye00bq2pszHXqNfUzK20L276S4v8peoXT9WYTA/UZJPqT8K0XtdaldOfpNaP2GkD5VWzgDJxWy3AmOjLUKUsdaGVEeYFXDGx0+kSn9Re31GSp1hqTpvEj938qwNYajH+byD4j8qhnmXGFbLza21HocSU/GvirBRSeij2kDdaOrGWFnXGpWzn6UcV2KQg/Kt1nlI1G0fedivf7rH8pFVCs5qJxaD1Qe06Mm4dGMYkTlVlpKRNtjKx95TTpT5A5+NTcLlPsj6gmUxLi9alIC0/ukn0pP0dfbVD7Nx26DSXrn3r31nRFuv9pum6BPjvK/AlY2vLjUjkVzMQDjIG7huqctWr79aikR7gtbQ/RPjnEkeO8eBFYbdkEc6295rr2oPrHtH+KKXVl5UYrpQ1eIi46ju55n30eI4j1q9wLjEuLAfgyWn2jwU2oEf0pbbj21H4xGFV9do+EzaorGazVMuhRRRRCFFFFEIUUV5SX2ozK3n1pbabSVLWo4CQOJJogeU9FEBJJIAA3nNUHVXKLGgKXFsoRLkjIU8T9W2f4j3edVjW2uH7ypyFbFLZt3BSwSFvjt6k9nT09VUsdXVTrE2Z0e72/uKMraH01e827pc512k+0XGS5IdGcFZ3J7hwA7q1KMdlGKcqoUaLFJYsdT1mKKMUVKcmRUvpvT03UU3mIQCW0b3X1g7LY+Z7KjYUZ6bLZixkbbzywhCesnr7Kf+nLJHsVrZhRhnZGXHOlxR4k1gz8v9Omi+IzZh4vGbU9BK1MtVi0LZFzkxkSZuNhtx/epazwA6hxJx0Cl1I1VqCY9k3KSFLVhLTCtkZPAJAqxcrl0Mi8x7chfuRG9taR+NXX4AedVTTklmHf7dJlY5luShS88AM8fDj4VXi1fJNrjeY8+csyLPmitOSjlyjR0rZb4/EW3qssy4brfusSQFuNnvx8zjAqia80ynTlxbMYrVCkglva37BHFOfHd/SnehaVoCkqCkkZBBzkUqOVm9xp0qLboriXPZlKW8pJyAvgE588+FYcG+18nkNAeo7TXmU1pRz6+feL+iiivQxJCiiiiEKKKKITPCtq3XCba5AkW+U5Hd6Sg8e8cD41qUVxlDDQ9J0MQdRGrpjlKYkFMa/JTGdO4SUn6s/tfh+HdTEQ4hxAWhSVIIyFA5BrmarTo/WUzTzoZdK5NvP2mSre32o6u7h3UnytmA/HT7RpjbQI+G33jyorUts+LcobcuE8l5l0ZSpJ9O/srbpGQQdDHAII1EKKKKJ2fJO6k5yjasVeJirZBcPsDC/fUlWOeWP4QfUZ6qufKXfl2myCPGXsyZhLaSOKUfeV8vGksNwAHAU52Zi6/Nb8f3FO0Mkj5a/mbtnkRItzYfuMf2mM2rK2Mfb3buO7jjypt6Yt2mdRW4zWdOxmEbZQEuMpycdO6kvv6Bk10HpO3fRWnYEMjC0NAudqjvV6k1btUhVBBOp+8q2cCzEEcprStL6Zix3X3rPCS20grUeaG4AZNUuDftCS5CGXdPojpWoJDjjCSASd2cHdVm5ULh7FpV9pKsOS1BhPaDvV6A0kyhTn1aAVKX7oA6Sd1VYNBurL2MfeW5dwqsCoB7R4zdB6cltlIgiOojcthRQR8qVWrNOP6buKYziucYcSVMvYxtDpB7R8x4PtkYZQDvISPhVC5YkNmyQnFblplYT3FJz8KpwMq0XBCdQZbmY9ZqLgaESG5IrQJFxk3V1OUR0821n8at5PgP/1TYJCRk8BVc5Pbd9G6VhoUnDjyS+5u6Vbx5DA8K2tZT/o3TVwk7WysMlCD+srcPU1nynN+QdPPQS7HQU0c/WI/UE/6Tvk+aFZDzylJPWkbk+gFaFfIAAAHRWa9QqhQFE887FmJm43drm1HEdq5TUMAYDSJCwkDqwDwrUzRjdmjFAUDoJwsT1MxRWcVipTkKKyRjjWKIQooyPxDzoohCis4oxRCYoo8DRXISyaK1S7pyfh0qVAdP1zY37P64HWPUU82HW32W3mVhba0hSVA7iDwNc00z+SW/qcQ5Y5JOWwXYyj+HPvJ8CcjvPVSjaeJqvGX8xrs/JIPCbp2jLooopFHMSHKfOVM1Y83tZbioSykdAP2j6n0FVPoqV1Ssr1JcyonPtSxv78VFV67HQJUqjynl8hi1rE+cmdIW03TUtvjAe5zocc/YScnz4eNdAjdSt5HbftSJ9zWnchIYbPad6v4fWmiaRbUt3790do42dXuVbx7xScr9wEi8xIKVHZitFah+sv+iR51A6FtpumqILWzlppXPunqSneP3sCpG96Z1LeNQTZQtTwDz52VLWgAJzhJ48MAVftC6UGm4ji5C0uTpGOdUn7KAOCR+fTWxsivHxAinViP5mVabLskuw5ay1DhS05THvpe/WrTrBJUpYU6R93a3DHaEhR8qtuqNUwNPRFLecS5KI+rjIUNtR6+wdtUDk3bkXvWMi7zjzi2UFxSsbttW4Y7ANryFYcOoorXnoo5es2ZNiuRSOp6+kbbaA2hKEABKQAAOiqprjUdntqmLfd4Dk5Lw5zm0BJCcHcTkj/0VbTupC67uP0nqqc6FbTbSgw32JTuP720fGo4FAut0PQTubcaa+XUy6aclaQ1BcvYIumebXsFwrcaRsgDHHCiemrV/wBIad/0eJ4tiqpyO27YizrmtPvOqDLZP4U7z6n0q93mci2WmXOc+ywypwgcTgZxXcolbzXWTp06wxwGpDuB7RGawMMalms25luPFZVzKQynAyBhRx358hVlZv8AoNtpDatPSVlCQNpTLZKu37dUN1a3XFOOnK1qKlntJyantGacd1FdUtLSoQmsKkuA43dCR2n4Zp1dUi1DiMdFHnFFVjG0hANT9oytP2XTF8tyZzGn0sMrJCA+2AVgfeGCd1SJ0dpwA5tEX/hU0y2hhpDTSAhtCQlKU7gAOAqi8p+qDAi/Q8Fz+1SE5eUn9G2ejvPw8KQ1m26zcQnn946sFdNe84HL7Sh6pdt8++iJpyA2lhCuab9nRvfXnee7q8T01edL8nESM0iRfgJMgjPMA/Vo7/xH0rV5JbA3zK73IRlSiWow6AkblKHjkeBpiSnhHiuvFKlc2hStlIyTgZwBWvLy2T5FR5DqZmxsZW+dYOvQSi6j1VY7BONui2ZiS40BzuyhCUoz93hvOKk4tj05q2zMz021DHtCSdpsBC0EEg7xxwQeylFJi3aS+5JkW+cp11RcX/ZnOJ3nG7tp56RgKtem7fDc3OIaBWP1j7x9SaMqtcetSjfF35wx3a92Dr8PpE1q7Tjum7p7MtZdYdBVHdI3qHSD2j8qltG27St3XFt85M43N7azsqKW9wJ4jsFWTlkabNpt7pA20ySkHpwUkkeg8qi+R63h25TrgpO5lsNIParefQDzrV+oZ8LiMdCPLzmfghcvcA5feWYcm2mz+hk/+Qqq3I0BHd1V7Gy4uLbUtp2VLdy48rGVBGeoYyejHk0yQkFSiAAMnPRSRnaued1oi9YLjEZwoZbB/RbwcdpBzWPEfKu3t1jyE1ZSY9YXVepjGPJ/pv2XmBAP+5zqtvPXtZ/pSyWy7pDWrbYcK0xX0HbI3raVjOe3BI7xTOOvtOCJ7R7eD7ueaCTznds9dKDUt1VfLxKuJRzYdI2EE70pAwPHdV+At7Mws1007yjMNKhSmmuvadC851DIorWtq9u3RVEb1MoPoKKTlQDGg3oktfRVRdXXFJTgLWHU9oUAfjmq9TO5X7QSiJeGk52PqHiBwBJKSfEkeNL2zwVXG7Q4SASX3kIPYnPvHwGT4V6fDuDY4by/5PP5NRW8r5x18n9tNs0rCbWPrXUl5zIwQVnOPAYHhXvrS6LtGm5stlew/sbDKt25atwO/qznwqZbQlttKEjCUjAHZS05Y7iSqBbEKGN77gB8E/xUhoU5GSNe51jq5uBjnTsJUjrTUuT/AHw//wAED+GteRqe+yUlL13lqSeIC9n4YqIor0nAqHRR7RAb7D1Yz6UpS1la1Fa1HKlKOST1k04eSe3Kh6dVKcGHJjxWMj7g90fAnxpPNNOPuIZZTtOOKCEJ61HcK6OtcNFvtsaG39lhpKAQMZwKX7Ws3axWO/8AAm7Zte9YXPaeGorgm1WSbOURllpSk9qsbvXFc7b8ZUSpXEknJUek02eWC5c1aYluQrCpDvOLHWhI/mI8qXulLcbrqKBEx7heC3N33E7z54x41zZqiqhrT/tIZ7Gy4ViOnSFt+iNNwYePfS3tOftK94+pNQPKzcfZdPNw0n6yY6E4B+4nefkPGruMAbqTXKtchL1KIgPuQmgk9ile8fTZpfhKbskMfWbsthVj7o9JUocR+dLZiRUbb7yglCR1/wDu+n3pexsaftDUJoArA2nnMf4izxPyHZVY5MdM+wRfpeagiTJThlCk4LTZ+Z492O2r8dyat2jlcVuGvQfzK8DG4a77dTIjVN9j6ftLs1/Cl/ZZazguLPAfn2Ug50t+bJelS3Ct91RWtXWfyq+60tOq9RXdTiLQ4IbBKI6S+1vGft42uJ+GKpN0tc20yxFuUfmX1IDgQVpUdkkgHcT1Hyrbs2uqteTAsZjzrHsbod0R9aZjIiaftzDY91EdHwzULyhamkadgxzBS0ZT7uBzoyAkDJOMjsHjWeTq+tXWxMR1LHtcRAbdRnfgbgruI9arvLDEkuyLa+2w44ylC0lSEkgKJHHFLaaQcvct84wstIxt6uRkflF1PKdSzFjRH3lfZQ1GWpR7gFZrfGrdd4/7Cs//AAHfzr15KtOSWZLl4nMLZSEFuOlxOFKz9pWDw4Y86vGob5DsEBcuY4M4PNtA+84rqAq++ylbeHVWDKKa7TVxLHIie1bqO83cMRLzGTGcjqKw3zakKyRxIPZnzpmcmtuEDSkZePfl5kKPWFfZ/dxSjUqTqXUW09uenyADs/dBOMDuHwroKOyiOw2y0AENpCUgDAAHRU9okV1JUBp3M5ggva1hOvaV/lAuRtelpjrZw86Ay3v6VHBPgMnwpFDdwpjcsVy25UG2IVuQkvuAHpO5P8XpS4rXsurco3u5mTaFm9dp5TNGCr3RvJ3CsVNaPtirtqWDGAyhLgdd3Z9xJyfPcPGt9jhELHtMlalmCjvHvCTzUKO2pOChtKSO4UVsbI6qK8cSDPUbrTXuUJi4wXocpG008kpUPnSCu9unacvLkRTjjb7Ry2+0ooKk9CgRw3Z9RXQxGRxqvay0wxqO383kNy2sqYexwPUew1twcrgNo3hMy5mNxV3l6iJb6bvHA3i5f+Y5/NWrJkyJThdlyHX3cAbbqys47zX3cIMm3THYk1otPtHCkH0I6x21rV6NFTxKIhcvroxhRRRVkhLNydW83DVkXIy3GCn1+AwPUjyNPThS65HbfsQJ1xUnBedDTZ60p4nzJHhV8uUtECBImO/YYbUs57BmvM7Rs4uRoO3KegwE4dOp7xL8pVw9v1ZISlWW4qEsJHRkbz6n0qvwZ0q3P8/BkrYd2SnbRxweI9K8XnXH3nHnjtOuKK1q61E5PrXxXoKqglQr+0SWWFrC8mTqnUH+szf/ALKjH5D0iSuS+4tx9atpTizkk9deWTRk1Na0Xwge0ibGbqZNDVuoR/nEodxH5Vkav1EDuvErzB+VQdFR4FX7R7TvGs/cfeTw1jqQf5xJ8Qn8qi7hPl3OSZU95b75ASVq44HDhurVoya6tSKdVUCDWuw0J1ntElSIUhMiG+4w+ng42opPd2jsq3ROUu+MNhLyIsrA3Fxsg+hHwql1mo2UV2+NdZ2u6yvwnSXKbylX6QgpZTFjZGMttkkeZNVSbNlT3y/NkuyHTxW4okju6h2CvCsUV49VXgXSFl1lniOs2IM2Rb5jcuG5zUhrJQsJBIJBB47uBNTidd6lAwboo97SPyquZNYqTU1udXUH8Ti2unJTpNq5XCXc5ipc54vPqABWQBuHAbq1aKzjp6KmAFGg6SBJJ1Mx0U4+TLTRtNuNwmNbM2WNwVxbb6B47ifDqqt8nWjTPcbu90aIiJO1HaWP8U9CiPw/Hu4tscBSPaWWG+Uh9f6jfZ+Lp8x/xM0UUUnjaFYIzWaKISB1RpiBqOKG5SSh5vPMvo+0g/MdlJrUWnLjp58ontAsqVhuQ2MoX+R7D610HXjJjtSmVMyGkOtLGFIWMgjurbi51lHLqvlMeThpdz6Gc1UHgaauouTOO9tvWJ4R3DvMd0koPYDxT61V7BpK5t6sgRLnBdbaDvOKcxlshGT9obt5AGOO+naZ1LoWB5jtE74dquFIjY0tbRadPwYRAC22hzmOlR3q9Sar3KxcDF02IqFYXLdCDj8I94/ADxq6gY+VJzlYuBl6jbhpVlqIyBgfjVvPps0kwUN2SC3rG+WwqxyB6SlHgKxRRXqJ56FFFFEIUUUUQhRRRRCFFFFEIUUUUQhRX0ASQAMk8AONWmw6CvN22XHmxCjK/SPghRHYjj54quy6uoaudJZXU9h0UayrIQpxxLbaVLWo4ShIyVHqA6aZWjeTs7SJ2oUDA3tw+Piv8h49VW/Tmk7Xp9G1Fb5yQR70h33lnu6h2CrBSPK2m1gKVch5xvjbPCHes5mfKEhKQkDAG4CvqiilUZwoooohCiiiiEKKKKITGKMAVmiiE+TSo1PoC+yblLuEZ9iYX3FL2SdhQBO4YO44GBxpsUVfRkPQ2qSm6hLl0ac6zbJdYKymZbZbRH3iySnwUNx86j8jOARmumiBjGKjptmtc7dMt0R//cZSr5UzTa5+pYubZf7WnO9GKeUnQemngf7tS2etpak/A1GyuTiwY9wS0dz2fiDWqvaVT9j/AL8zM+A69xE95UUzX+Tu0tpJTKn/APNH8leKdAWsqI9qnbv10fyVpGShlP6douKzTPZ5OrQSNqVPI6ucR8k1LxuTnToCStmQ4f1nzv8ALFVPnVp1B/35k0xHboRExw416MMOyTiO048rqbQVEeAp8R9HadikFuzxVEdLiNs/vZqZYYZYSEstNtpHQhIFY32uvRVmpdlt9TRF27ROobgApFvcYQfvSfq/Q7/SrXauSvCgu7XDaA/RR04/ePyApnVisdm0735Dl6TVXs+lOZ5yIsumLNZkgwILaHOl1XvLPieHhUxgVmisLMzHVjrNqqqjRRpMYrNFFRkoUUUUQhRRRRCf/9k="/>
          <p:cNvSpPr>
            <a:spLocks noChangeAspect="1" noChangeArrowheads="1"/>
          </p:cNvSpPr>
          <p:nvPr/>
        </p:nvSpPr>
        <p:spPr bwMode="auto">
          <a:xfrm>
            <a:off x="63500" y="-390525"/>
            <a:ext cx="1352550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36" name="AutoShape 16" descr="data:image/jpeg;base64,/9j/4AAQSkZJRgABAQAAAQABAAD/2wBDAAkGBwgHBgkIBwgKCgkLDRYPDQwMDRsUFRAWIB0iIiAdHx8kKDQsJCYxJx8fLT0tMTU3Ojo6Iys/RD84QzQ5Ojf/2wBDAQoKCg0MDRoPDxo3JR8lNzc3Nzc3Nzc3Nzc3Nzc3Nzc3Nzc3Nzc3Nzc3Nzc3Nzc3Nzc3Nzc3Nzc3Nzc3Nzc3Nzf/wAARCACMAIwDASIAAhEBAxEB/8QAHAABAAICAwEAAAAAAAAAAAAAAAEHBggCBAUD/8QAQRAAAQMDAQQECwcCBQUAAAAAAQACAwQFEQYHEiFREzFBkQgUIjZhcXSBobKzIzI3UnJ1sTVCFWKTwdEXM1Rzov/EABoBAQADAQEBAAAAAAAAAAAAAAADBAUCAQb/xAAwEQACAQMDAQQJBQEAAAAAAAAAAQIDBBESITEFEyI0gRQVMkFCUWHR4SMzkaGx8P/aAAwDAQACEQMRAD8Au/cbyHcm43kO5SFKA47reQ7k3W8h3KUQEbreQ7k3W8h3KUQEbreQ7k3W8h3KUQEbreQ7k3G8h3KUQEbjeQ7k3G8h3KUQEbjeQ7k3G8h3KUQEbjeQ7k3RyHcpRARujkO5NxvIdylEAREQBERAEREARRlC4DrKAlRlYrfte2S0PfCJnVdQ3gYafysH0u6h3rCLhtRvE5IoKSmpGk8C/MrsfAfBRyqwjyy/Q6ZdV1mMdvm9i4chMqhJtbammdk3eVnojjY0fKuMes9SscCLzUHHYWsOf/lR+kxLvqC5xnUv7+xfueKnKpeh2mX+nePGmUtWzkWGN3eOHwWYWTaXZ64sjuAfbpjw+1O9Hn9Y/wBwF3GtGRUr9Ku6Ky45X03/ACZwi4RyskY18b2ua4ZDmnIK5KUziUynYoQHJQpUIAiIgCIupcq6nttDNWVkrYqeFu8957AjeD1Jt4Rwu91o7PRSVlfM2KFnaeJJ5Adp9CpvVWuLjfnOhp3PoqDPCJjsPf8ArI7PQOHrXmao1PNqO4mpqJBHTs4U8G9wjHM83HtPuXY0lpes1NUfYnoaKM/a1JGQP8rR2n4D4KnOrKb0wPqbPp9Gzp9vc8/5+Tw6WCWombTUkMksrvuxxMLifcFmNp2aXyuYJKx8FvYf7ZPtH+8NOB3q0rBp63WGmENvgDCR5cruL5P1HtXrDgu4265kVLnrtSTxRWF8/f8AYrqm2UUDQPGbnVyHt3GsYD8D/K5TbKbW4fY3GujcO07jh8q47QdqdFpaplttHSyVdzYBvNdlkUeQCMnrPA9Q7wvH2M6pvGqdRXqpvFWZA2nj6OFnkxxeU7O63s9fX6VaVn+nr07Gb60u9X7jOFz2XXamYX26sp6zH9j2mJ38kE9ywyvoKy21Hi9xpZaaX8sjev1HqPuytksLqXO2Ud0pXU1wp454XdbXjOPSORVaVvF8bF+365Wg8VVqX8MorTmqLnp2UeJydJTZ8qllcSw+r8p9I7irm0zqOh1FR9PRvLZG4EsLvvRn0/8AKq3Weh59Ph1ZQudUW7+4u+/D+rm309nbzWM2q6z2e4RV9vqGxzx/5uD29rXcwVFCpKk8S4NG5s7fqNPtqLxL/tmbJDqUrx9L3+l1Dao62kOCfJkjJ4xv7QV66uJprKPlJwlCTjJYaOShQ52Aqo17tgp7TPLb9ORR1lXGd2SpfxhjPIYOXEd3rUlOnKo8RRw3gthFqLeNZaivT3OuF3qntdn7Nj+jYAezdbgLwcN/KO5XV06eN5HOs3YXCWKOVu5Ixr2/lcMhaoaf17qWwSNNHc5pIR109S4yxn0YPEe4hX5s92iW/WEJh3PFbnE3MlK52Q4fmYe0fEdvNQVrWpRWXujpSyZb4jSHh4rB/phfWOGOJu7GxrG8mjAVa7fK6tt+mLfNQVlRSyOrw1z4JXRkjo3nBIPVwCprT+or7Nf7ZFLe7m9j6uJrmuq5CCC8ZBGepKVrKpBzTDk+DbJSoxwWqmrdR32HVd6hhvdzjijuE7WMZVyANaJHYAGeAXNCg60mk+A3g7u2j8Rbn+mL6bVlPg4/1a9+zxfM5VHV1VRWzunq6iaeZ33pJnl7j6yeK+tDcq63Oe631tTSOeAHGnmdGXD04PFa87dyoKlncjT3ybmotTtO6jv0uoLXHLe7m9j6yFrmuq5CHAvGQRniFth6FkV6EqLw2SJ5IcxrgQ4AgjBB7V8fEqX/AMaH/TC1/wBtF6u1BrqeChuldTQiCI9HDUPY3JHXgFd3YPd7pcdY1cNwudbVRNtz3Bk9Q97Q7pIxnBPXxK7dpJUu1yFPDwi9ooIos9FGxmevdaBlfVEVU9Kq246xls1uislumMdZWtLpntPlRw8Rgci48M8gfQtf443SOayNpc5xAa1oyXHkB2rKdqdyddNeXaUv32RTdBH/AJWsG7jvBPvWS7BdPR3TUM91qo9+K3MHRAjh0ruo+4A+8jktmko29vrfJG92epo3Yo6qgjrNUVMkG9hzaOnIDgOT3EcPUO9Zodj2jCzdFBOD+bxqTP8AKz4DHUpWZO5qzeXI70ooDW+xyqtMEldp2aWup2NLn0rwDM0c24GH+rgeHavR2JaEe6aHVVzY9gbk0ERy3eyMGQ+jBOOfXyV2kZ60a0N4AYXcrupKnobPNKKq8InzStv7gPpyKkNNeclp9th+cK7/AAivNO3fuA+nIqP0z5yWn22H5wr1n4d+ZzLk3F61gldsk0rX19TW1MVUZ6mZ80hFQQC5xJOB6ys8CLKjOUXmLwSGp20iy0entX1tstzXtpoQwsD3bx4tBPH1le7se0jatW11yhvDJXMp4WOj6OQswSTnOPUuptp/EW5fpi+m1ZT4OH9Vvfs8XzOWvVnJWilncjXtGb0myHSlHVwVUENWJYJGyMJqCcOaQR8Qs/RFkSnKftPJIjWjbp+INR7PF/C7/g8+e9Z+2SfViXQ26fiDUezxfwu/4PPnvWftkn1Ylry8H5EfxGxCIixiQ0/1g1zNWXprsg+Pz9f/ALHK3fBykYbZeo8jpBPG4jPHG6f+CsG20Wd9r11WS7p6Gua2pjOOHEYcM/qB7wvjso1XHpTUzX1j92grG9DUH8nHLX+4/AlbVVOrarT9CNbSNokXzilZLG2SNwcxwy1wOQRzBXNYpISi+FXV09FTS1NXMyGCJpdJI9wDWgdpK+Fmu1De7dDcLZUNnpZm5Y9vxBB4gjtB6k92QVv4RXmnbf3AfTkVH6Z85LT7bD84V4eEV5p239wH05FSGmvOO1e2w/OFsWfh35kcuTcVERY5IawbafxFuX6YvptWU+Dh/Vb37PF8zli22j8Rbn+mL6bVlHg48Lte/Z4vmK16vg15Ea9ovdEUZWQSGtO3T8Qaj2eL+F3/AAefPes/bJPqxLobdPxBqPZ4v4Xf8Hnz3rP2yT6sS2ZeD8iP4jYhERYxIYZtQ0Y3WFjEcG6y40rjJSyEDBOOLCewHh7wD2LWKtpKmgq5aSshfBUwuLZInjDmkLdBYvrHQlk1bHm4QGOraAGVcGGyNA7CceUPQfgrlrdul3ZcHLjk1/0ntH1DpeMQUk7amjBGKaqy9rBybxBb6gcehZk/b1XGIhlgpxJjg41LiO7dH8rqXjYffIJXG019HVw5OOlJieB2DqIPevB/6S618Y6P/CWbucdJ41Fu+v72fgrjVnUepnPeR5erNc37Vha26VQbTt4ilgBZFnmRk5PrJwsv2EXW8QagkttHC6otczekquOG05xwfnqycAY6z7l2rBsNuU0rX3+4QU0APGOk8uRw9ZGB3FXNp+wW3TtA2htNKyCAcXYGXPdjG849ZPDrKhuLiiodnTR6k+WV74RPmlbf3AfTkVH6a847V7bD84WyG1bSVw1hZaShtktPHJFViZxncQN3cc3hgHjlwVc2nYvqShutFVyVdtcyCojlcBI/JDXAnHk9eAlrWhCg4ye+4aeS+wpUBSs07NbtvNulpNcGrc09FW07Hsd2EtG64fAH3hY7oTV9Xo68+PU0TZ4pIzHNA527vt6xg9hBWyGttIUGr7T4lWl0cjDvQVDB5UTv9weojtVKV2xbVUE7m0xoaqLOGyNm3CRzII4fFatvcUpUuzqnDTzlHt3fbtUvpy2z2ZkMpH/dqpd8NP6W4z3q3NJ+PO09bpLs9z6+WBslQTjg9w3iMDhgZx7lTWntiN2kq2Pv1XSwUrXAujhJke/0dQA9fFX2AGtAaMADAA7FTuexWFSPVn3mtO3T8Qaj2eL+F3/B589qz9sk+rEsp2j7ML3qnVM10oKihjp3xMYGzPcHZA48A0rs7LNnF40hqOe43Goo5YZKN8AED3FwcXscOto4YaVaden6Lozvg8x3i1kRFmHYREQAqFKIAiIgCIiAIiIAiIgCIiAIiIAiIgCIiAIhUICUUKUARFCAlERAEREAREQBERAEREB//9k="/>
          <p:cNvSpPr>
            <a:spLocks noChangeAspect="1" noChangeArrowheads="1"/>
          </p:cNvSpPr>
          <p:nvPr/>
        </p:nvSpPr>
        <p:spPr bwMode="auto">
          <a:xfrm>
            <a:off x="63500" y="-566738"/>
            <a:ext cx="1162050" cy="11620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640080" y="6400800"/>
            <a:ext cx="2133600" cy="457200"/>
          </a:xfrm>
        </p:spPr>
        <p:txBody>
          <a:bodyPr/>
          <a:lstStyle/>
          <a:p>
            <a:fld id="{91B70586-A814-475D-9A9A-CADC06B598E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AutoShape 2" descr="Image result for winning m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winning mem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23">
            <a:extLst>
              <a:ext uri="{FF2B5EF4-FFF2-40B4-BE49-F238E27FC236}">
                <a16:creationId xmlns:a16="http://schemas.microsoft.com/office/drawing/2014/main" id="{FA4193AD-B0BD-480B-84C4-171A61358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23" y="1371600"/>
            <a:ext cx="7630077" cy="2939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marL="285750" indent="-28575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Was adopted April 27, 2016</a:t>
            </a:r>
            <a:endParaRPr lang="en-US" altLang="en-US" sz="2000" strike="sngStrike" dirty="0">
              <a:solidFill>
                <a:srgbClr val="0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marL="285750" indent="-28575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Applies directly to all Member States of the European Union (“EU”) to serve as a single, overarching regulation</a:t>
            </a:r>
          </a:p>
          <a:p>
            <a:pPr marL="285750" indent="-28575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Repeals its predecessor</a:t>
            </a:r>
            <a:r>
              <a:rPr lang="en-US" altLang="en-US" sz="2000" strike="sngStrike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, </a:t>
            </a:r>
            <a:r>
              <a:rPr lang="en-US" altLang="en-US" sz="20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the EU Data Protection Directive 95/46/EC</a:t>
            </a:r>
            <a:endParaRPr lang="en-US" altLang="en-US" sz="2000" strike="sngStrike" dirty="0">
              <a:solidFill>
                <a:srgbClr val="0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marL="285750" indent="-285750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n-US" altLang="en-US" sz="20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Introduced to advance and uphold the fundamental data protection and privacy rights of individuals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4EB429D-A8F5-4931-B6B4-9D72A9F01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DC4C96-6455-49CD-A757-B3620DBA38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19161" y="4605337"/>
            <a:ext cx="25908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862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-152400"/>
            <a:ext cx="7863840" cy="838200"/>
          </a:xfrm>
        </p:spPr>
        <p:txBody>
          <a:bodyPr/>
          <a:lstStyle/>
          <a:p>
            <a:r>
              <a:rPr lang="en-US" sz="3200" dirty="0"/>
              <a:t>What is GDPR?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93751" y="751890"/>
            <a:ext cx="7863840" cy="685800"/>
          </a:xfrm>
        </p:spPr>
        <p:txBody>
          <a:bodyPr/>
          <a:lstStyle/>
          <a:p>
            <a:r>
              <a:rPr lang="en-US" i="1" dirty="0"/>
              <a:t>The EU’s General Data protection Regulation</a:t>
            </a:r>
            <a:endParaRPr lang="en-US" sz="1600" i="1" dirty="0"/>
          </a:p>
        </p:txBody>
      </p:sp>
      <p:sp>
        <p:nvSpPr>
          <p:cNvPr id="56324" name="AutoShape 4" descr="data:image/jpeg;base64,/9j/4AAQSkZJRgABAQAAAQABAAD/2wBDAAkGBwgHBgkIBwgKCgkLDRYPDQwMDRsUFRAWIB0iIiAdHx8kKDQsJCYxJx8fLT0tMTU3Ojo6Iys/RD84QzQ5Ojf/2wBDAQoKCg0MDRoPDxo3JR8lNzc3Nzc3Nzc3Nzc3Nzc3Nzc3Nzc3Nzc3Nzc3Nzc3Nzc3Nzc3Nzc3Nzc3Nzc3Nzc3Nzf/wAARCAB8ANIDASIAAhEBAxEB/8QAHAAAAgIDAQEAAAAAAAAAAAAAAAcFBgEECAMC/8QARhAAAQMDAQMJBAYHBwQDAAAAAQIDBAAFEQYSITEHE0FRYXGBkaEUIrHBFSMyQlLRQ2JyosLS4SQlM0VVc5IWNZTwhJOy/8QAGgEAAgMBAQAAAAAAAAAAAAAAAAUCAwQBBv/EAC4RAAICAQEGBAUFAQAAAAAAAAECAAMEEQUSEyExQTJRcZEiI0JhgRRSsdHwwf/aAAwDAQACEQMRAD8AeNFFFEIUUVjNEJmsHhWrPuMS3R1SJ0lqO0nitxWB/WqLe+VGK1tN2eGuQRu5573EeA4n0q6rHtu8A1lNt9dQ+MxiZqPuN7tltBM+fHYPUtwA+XGknc9YX+5lQkXBxtsn/Dj/AFaR5b/M1A4GSrA2jvJ6aZVbIY87G09Ivs2mB4FjkncplhjEiOmVLPW00AnzUR6ZqEl8qzpyIdqQB0F53h4AUtye00bq2pszHXqNfUzK20L276S4v8peoXT9WYTA/UZJPqT8K0XtdaldOfpNaP2GkD5VWzgDJxWy3AmOjLUKUsdaGVEeYFXDGx0+kSn9Re31GSp1hqTpvEj938qwNYajH+byD4j8qhnmXGFbLza21HocSU/GvirBRSeij2kDdaOrGWFnXGpWzn6UcV2KQg/Kt1nlI1G0fedivf7rH8pFVCs5qJxaD1Qe06Mm4dGMYkTlVlpKRNtjKx95TTpT5A5+NTcLlPsj6gmUxLi9alIC0/ukn0pP0dfbVD7Nx26DSXrn3r31nRFuv9pum6BPjvK/AlY2vLjUjkVzMQDjIG7huqctWr79aikR7gtbQ/RPjnEkeO8eBFYbdkEc6295rr2oPrHtH+KKXVl5UYrpQ1eIi46ju55n30eI4j1q9wLjEuLAfgyWn2jwU2oEf0pbbj21H4xGFV9do+EzaorGazVMuhRRRRCFFFFEIUUV5SX2ozK3n1pbabSVLWo4CQOJJogeU9FEBJJIAA3nNUHVXKLGgKXFsoRLkjIU8T9W2f4j3edVjW2uH7ypyFbFLZt3BSwSFvjt6k9nT09VUsdXVTrE2Z0e72/uKMraH01e827pc512k+0XGS5IdGcFZ3J7hwA7q1KMdlGKcqoUaLFJYsdT1mKKMUVKcmRUvpvT03UU3mIQCW0b3X1g7LY+Z7KjYUZ6bLZixkbbzywhCesnr7Kf+nLJHsVrZhRhnZGXHOlxR4k1gz8v9Omi+IzZh4vGbU9BK1MtVi0LZFzkxkSZuNhtx/epazwA6hxJx0Cl1I1VqCY9k3KSFLVhLTCtkZPAJAqxcrl0Mi8x7chfuRG9taR+NXX4AedVTTklmHf7dJlY5luShS88AM8fDj4VXi1fJNrjeY8+csyLPmitOSjlyjR0rZb4/EW3qssy4brfusSQFuNnvx8zjAqia80ynTlxbMYrVCkglva37BHFOfHd/SnehaVoCkqCkkZBBzkUqOVm9xp0qLboriXPZlKW8pJyAvgE588+FYcG+18nkNAeo7TXmU1pRz6+feL+iiivQxJCiiiiEKKKKITPCtq3XCba5AkW+U5Hd6Sg8e8cD41qUVxlDDQ9J0MQdRGrpjlKYkFMa/JTGdO4SUn6s/tfh+HdTEQ4hxAWhSVIIyFA5BrmarTo/WUzTzoZdK5NvP2mSre32o6u7h3UnytmA/HT7RpjbQI+G33jyorUts+LcobcuE8l5l0ZSpJ9O/srbpGQQdDHAII1EKKKKJ2fJO6k5yjasVeJirZBcPsDC/fUlWOeWP4QfUZ6qufKXfl2myCPGXsyZhLaSOKUfeV8vGksNwAHAU52Zi6/Nb8f3FO0Mkj5a/mbtnkRItzYfuMf2mM2rK2Mfb3buO7jjypt6Yt2mdRW4zWdOxmEbZQEuMpycdO6kvv6Bk10HpO3fRWnYEMjC0NAudqjvV6k1btUhVBBOp+8q2cCzEEcprStL6Zix3X3rPCS20grUeaG4AZNUuDftCS5CGXdPojpWoJDjjCSASd2cHdVm5ULh7FpV9pKsOS1BhPaDvV6A0kyhTn1aAVKX7oA6Sd1VYNBurL2MfeW5dwqsCoB7R4zdB6cltlIgiOojcthRQR8qVWrNOP6buKYziucYcSVMvYxtDpB7R8x4PtkYZQDvISPhVC5YkNmyQnFblplYT3FJz8KpwMq0XBCdQZbmY9ZqLgaESG5IrQJFxk3V1OUR0821n8at5PgP/1TYJCRk8BVc5Pbd9G6VhoUnDjyS+5u6Vbx5DA8K2tZT/o3TVwk7WysMlCD+srcPU1nynN+QdPPQS7HQU0c/WI/UE/6Tvk+aFZDzylJPWkbk+gFaFfIAAAHRWa9QqhQFE887FmJm43drm1HEdq5TUMAYDSJCwkDqwDwrUzRjdmjFAUDoJwsT1MxRWcVipTkKKyRjjWKIQooyPxDzoohCis4oxRCYoo8DRXISyaK1S7pyfh0qVAdP1zY37P64HWPUU82HW32W3mVhba0hSVA7iDwNc00z+SW/qcQ5Y5JOWwXYyj+HPvJ8CcjvPVSjaeJqvGX8xrs/JIPCbp2jLooopFHMSHKfOVM1Y83tZbioSykdAP2j6n0FVPoqV1Ssr1JcyonPtSxv78VFV67HQJUqjynl8hi1rE+cmdIW03TUtvjAe5zocc/YScnz4eNdAjdSt5HbftSJ9zWnchIYbPad6v4fWmiaRbUt3790do42dXuVbx7xScr9wEi8xIKVHZitFah+sv+iR51A6FtpumqILWzlppXPunqSneP3sCpG96Z1LeNQTZQtTwDz52VLWgAJzhJ48MAVftC6UGm4ji5C0uTpGOdUn7KAOCR+fTWxsivHxAinViP5mVabLskuw5ay1DhS05THvpe/WrTrBJUpYU6R93a3DHaEhR8qtuqNUwNPRFLecS5KI+rjIUNtR6+wdtUDk3bkXvWMi7zjzi2UFxSsbttW4Y7ANryFYcOoorXnoo5es2ZNiuRSOp6+kbbaA2hKEABKQAAOiqprjUdntqmLfd4Dk5Lw5zm0BJCcHcTkj/0VbTupC67uP0nqqc6FbTbSgw32JTuP720fGo4FAut0PQTubcaa+XUy6aclaQ1BcvYIumebXsFwrcaRsgDHHCiemrV/wBIad/0eJ4tiqpyO27YizrmtPvOqDLZP4U7z6n0q93mci2WmXOc+ywypwgcTgZxXcolbzXWTp06wxwGpDuB7RGawMMalms25luPFZVzKQynAyBhRx358hVlZv8AoNtpDatPSVlCQNpTLZKu37dUN1a3XFOOnK1qKlntJyantGacd1FdUtLSoQmsKkuA43dCR2n4Zp1dUi1DiMdFHnFFVjG0hANT9oytP2XTF8tyZzGn0sMrJCA+2AVgfeGCd1SJ0dpwA5tEX/hU0y2hhpDTSAhtCQlKU7gAOAqi8p+qDAi/Q8Fz+1SE5eUn9G2ejvPw8KQ1m26zcQnn946sFdNe84HL7Sh6pdt8++iJpyA2lhCuab9nRvfXnee7q8T01edL8nESM0iRfgJMgjPMA/Vo7/xH0rV5JbA3zK73IRlSiWow6AkblKHjkeBpiSnhHiuvFKlc2hStlIyTgZwBWvLy2T5FR5DqZmxsZW+dYOvQSi6j1VY7BONui2ZiS40BzuyhCUoz93hvOKk4tj05q2zMz021DHtCSdpsBC0EEg7xxwQeylFJi3aS+5JkW+cp11RcX/ZnOJ3nG7tp56RgKtem7fDc3OIaBWP1j7x9SaMqtcetSjfF35wx3a92Dr8PpE1q7Tjum7p7MtZdYdBVHdI3qHSD2j8qltG27St3XFt85M43N7azsqKW9wJ4jsFWTlkabNpt7pA20ySkHpwUkkeg8qi+R63h25TrgpO5lsNIParefQDzrV+oZ8LiMdCPLzmfghcvcA5feWYcm2mz+hk/+Qqq3I0BHd1V7Gy4uLbUtp2VLdy48rGVBGeoYyejHk0yQkFSiAAMnPRSRnaued1oi9YLjEZwoZbB/RbwcdpBzWPEfKu3t1jyE1ZSY9YXVepjGPJ/pv2XmBAP+5zqtvPXtZ/pSyWy7pDWrbYcK0xX0HbI3raVjOe3BI7xTOOvtOCJ7R7eD7ueaCTznds9dKDUt1VfLxKuJRzYdI2EE70pAwPHdV+At7Mws1007yjMNKhSmmuvadC851DIorWtq9u3RVEb1MoPoKKTlQDGg3oktfRVRdXXFJTgLWHU9oUAfjmq9TO5X7QSiJeGk52PqHiBwBJKSfEkeNL2zwVXG7Q4SASX3kIPYnPvHwGT4V6fDuDY4by/5PP5NRW8r5x18n9tNs0rCbWPrXUl5zIwQVnOPAYHhXvrS6LtGm5stlew/sbDKt25atwO/qznwqZbQlttKEjCUjAHZS05Y7iSqBbEKGN77gB8E/xUhoU5GSNe51jq5uBjnTsJUjrTUuT/AHw//wAED+GteRqe+yUlL13lqSeIC9n4YqIor0nAqHRR7RAb7D1Yz6UpS1la1Fa1HKlKOST1k04eSe3Kh6dVKcGHJjxWMj7g90fAnxpPNNOPuIZZTtOOKCEJ61HcK6OtcNFvtsaG39lhpKAQMZwKX7Ws3axWO/8AAm7Zte9YXPaeGorgm1WSbOURllpSk9qsbvXFc7b8ZUSpXEknJUek02eWC5c1aYluQrCpDvOLHWhI/mI8qXulLcbrqKBEx7heC3N33E7z54x41zZqiqhrT/tIZ7Gy4ViOnSFt+iNNwYePfS3tOftK94+pNQPKzcfZdPNw0n6yY6E4B+4nefkPGruMAbqTXKtchL1KIgPuQmgk9ile8fTZpfhKbskMfWbsthVj7o9JUocR+dLZiRUbb7yglCR1/wDu+n3pexsaftDUJoArA2nnMf4izxPyHZVY5MdM+wRfpeagiTJThlCk4LTZ+Z492O2r8dyat2jlcVuGvQfzK8DG4a77dTIjVN9j6ftLs1/Cl/ZZazguLPAfn2Ug50t+bJelS3Ct91RWtXWfyq+60tOq9RXdTiLQ4IbBKI6S+1vGft42uJ+GKpN0tc20yxFuUfmX1IDgQVpUdkkgHcT1Hyrbs2uqteTAsZjzrHsbod0R9aZjIiaftzDY91EdHwzULyhamkadgxzBS0ZT7uBzoyAkDJOMjsHjWeTq+tXWxMR1LHtcRAbdRnfgbgruI9arvLDEkuyLa+2w44ylC0lSEkgKJHHFLaaQcvct84wstIxt6uRkflF1PKdSzFjRH3lfZQ1GWpR7gFZrfGrdd4/7Cs//AAHfzr15KtOSWZLl4nMLZSEFuOlxOFKz9pWDw4Y86vGob5DsEBcuY4M4PNtA+84rqAq++ylbeHVWDKKa7TVxLHIie1bqO83cMRLzGTGcjqKw3zakKyRxIPZnzpmcmtuEDSkZePfl5kKPWFfZ/dxSjUqTqXUW09uenyADs/dBOMDuHwroKOyiOw2y0AENpCUgDAAHRU9okV1JUBp3M5ggva1hOvaV/lAuRtelpjrZw86Ay3v6VHBPgMnwpFDdwpjcsVy25UG2IVuQkvuAHpO5P8XpS4rXsurco3u5mTaFm9dp5TNGCr3RvJ3CsVNaPtirtqWDGAyhLgdd3Z9xJyfPcPGt9jhELHtMlalmCjvHvCTzUKO2pOChtKSO4UVsbI6qK8cSDPUbrTXuUJi4wXocpG008kpUPnSCu9unacvLkRTjjb7Ry2+0ooKk9CgRw3Z9RXQxGRxqvay0wxqO383kNy2sqYexwPUew1twcrgNo3hMy5mNxV3l6iJb6bvHA3i5f+Y5/NWrJkyJThdlyHX3cAbbqys47zX3cIMm3THYk1otPtHCkH0I6x21rV6NFTxKIhcvroxhRRRVkhLNydW83DVkXIy3GCn1+AwPUjyNPThS65HbfsQJ1xUnBedDTZ60p4nzJHhV8uUtECBImO/YYbUs57BmvM7Rs4uRoO3KegwE4dOp7xL8pVw9v1ZISlWW4qEsJHRkbz6n0qvwZ0q3P8/BkrYd2SnbRxweI9K8XnXH3nHnjtOuKK1q61E5PrXxXoKqglQr+0SWWFrC8mTqnUH+szf/ALKjH5D0iSuS+4tx9atpTizkk9deWTRk1Na0Xwge0ibGbqZNDVuoR/nEodxH5Vkav1EDuvErzB+VQdFR4FX7R7TvGs/cfeTw1jqQf5xJ8Qn8qi7hPl3OSZU95b75ASVq44HDhurVoya6tSKdVUCDWuw0J1ntElSIUhMiG+4w+ng42opPd2jsq3ROUu+MNhLyIsrA3Fxsg+hHwql1mo2UV2+NdZ2u6yvwnSXKbylX6QgpZTFjZGMttkkeZNVSbNlT3y/NkuyHTxW4okju6h2CvCsUV49VXgXSFl1lniOs2IM2Rb5jcuG5zUhrJQsJBIJBB47uBNTidd6lAwboo97SPyquZNYqTU1udXUH8Ti2unJTpNq5XCXc5ipc54vPqABWQBuHAbq1aKzjp6KmAFGg6SBJJ1Mx0U4+TLTRtNuNwmNbM2WNwVxbb6B47ifDqqt8nWjTPcbu90aIiJO1HaWP8U9CiPw/Hu4tscBSPaWWG+Uh9f6jfZ+Lp8x/xM0UUUnjaFYIzWaKISB1RpiBqOKG5SSh5vPMvo+0g/MdlJrUWnLjp58ontAsqVhuQ2MoX+R7D610HXjJjtSmVMyGkOtLGFIWMgjurbi51lHLqvlMeThpdz6Gc1UHgaauouTOO9tvWJ4R3DvMd0koPYDxT61V7BpK5t6sgRLnBdbaDvOKcxlshGT9obt5AGOO+naZ1LoWB5jtE74dquFIjY0tbRadPwYRAC22hzmOlR3q9Sar3KxcDF02IqFYXLdCDj8I94/ADxq6gY+VJzlYuBl6jbhpVlqIyBgfjVvPps0kwUN2SC3rG+WwqxyB6SlHgKxRRXqJ56FFFFEIUUUUQhRRRRCFFFFEIUUUUQhRX0ASQAMk8AONWmw6CvN22XHmxCjK/SPghRHYjj54quy6uoaudJZXU9h0UayrIQpxxLbaVLWo4ShIyVHqA6aZWjeTs7SJ2oUDA3tw+Piv8h49VW/Tmk7Xp9G1Fb5yQR70h33lnu6h2CrBSPK2m1gKVch5xvjbPCHes5mfKEhKQkDAG4CvqiilUZwoooohCiiiiEKKKKITGKMAVmiiE+TSo1PoC+yblLuEZ9iYX3FL2SdhQBO4YO44GBxpsUVfRkPQ2qSm6hLl0ac6zbJdYKymZbZbRH3iySnwUNx86j8jOARmumiBjGKjptmtc7dMt0R//cZSr5UzTa5+pYubZf7WnO9GKeUnQemngf7tS2etpak/A1GyuTiwY9wS0dz2fiDWqvaVT9j/AL8zM+A69xE95UUzX+Tu0tpJTKn/APNH8leKdAWsqI9qnbv10fyVpGShlP6douKzTPZ5OrQSNqVPI6ucR8k1LxuTnToCStmQ4f1nzv8ALFVPnVp1B/35k0xHboRExw416MMOyTiO048rqbQVEeAp8R9HadikFuzxVEdLiNs/vZqZYYZYSEstNtpHQhIFY32uvRVmpdlt9TRF27ROobgApFvcYQfvSfq/Q7/SrXauSvCgu7XDaA/RR04/ePyApnVisdm0735Dl6TVXs+lOZ5yIsumLNZkgwILaHOl1XvLPieHhUxgVmisLMzHVjrNqqqjRRpMYrNFFRkoUUUUQhRRRRCf/9k="/>
          <p:cNvSpPr>
            <a:spLocks noChangeAspect="1" noChangeArrowheads="1"/>
          </p:cNvSpPr>
          <p:nvPr/>
        </p:nvSpPr>
        <p:spPr bwMode="auto">
          <a:xfrm>
            <a:off x="63500" y="-390525"/>
            <a:ext cx="1352550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36" name="AutoShape 16" descr="data:image/jpeg;base64,/9j/4AAQSkZJRgABAQAAAQABAAD/2wBDAAkGBwgHBgkIBwgKCgkLDRYPDQwMDRsUFRAWIB0iIiAdHx8kKDQsJCYxJx8fLT0tMTU3Ojo6Iys/RD84QzQ5Ojf/2wBDAQoKCg0MDRoPDxo3JR8lNzc3Nzc3Nzc3Nzc3Nzc3Nzc3Nzc3Nzc3Nzc3Nzc3Nzc3Nzc3Nzc3Nzc3Nzc3Nzc3Nzf/wAARCACMAIwDASIAAhEBAxEB/8QAHAABAAICAwEAAAAAAAAAAAAAAAEHBggCBAUD/8QAQRAAAQMDAQQECwcCBQUAAAAAAQACAwQFEQYHEiFREzFBkQgUIjZhcXSBobKzIzI3UnJ1sTVCFWKTwdEXM1Rzov/EABoBAQADAQEBAAAAAAAAAAAAAAADBAUCAQb/xAAwEQACAQMDAQQJBQEAAAAAAAAAAQIDBBESITEFEyI0gRQVMkFCUWHR4SMzkaGx8P/aAAwDAQACEQMRAD8Au/cbyHcm43kO5SFKA47reQ7k3W8h3KUQEbreQ7k3W8h3KUQEbreQ7k3W8h3KUQEbreQ7k3G8h3KUQEbjeQ7k3G8h3KUQEbjeQ7k3G8h3KUQEbjeQ7k3RyHcpRARujkO5NxvIdylEAREQBERAEREARRlC4DrKAlRlYrfte2S0PfCJnVdQ3gYafysH0u6h3rCLhtRvE5IoKSmpGk8C/MrsfAfBRyqwjyy/Q6ZdV1mMdvm9i4chMqhJtbammdk3eVnojjY0fKuMes9SscCLzUHHYWsOf/lR+kxLvqC5xnUv7+xfueKnKpeh2mX+nePGmUtWzkWGN3eOHwWYWTaXZ64sjuAfbpjw+1O9Hn9Y/wBwF3GtGRUr9Ku6Ky45X03/ACZwi4RyskY18b2ua4ZDmnIK5KUziUynYoQHJQpUIAiIgCIupcq6nttDNWVkrYqeFu8957AjeD1Jt4Rwu91o7PRSVlfM2KFnaeJJ5Adp9CpvVWuLjfnOhp3PoqDPCJjsPf8ArI7PQOHrXmao1PNqO4mpqJBHTs4U8G9wjHM83HtPuXY0lpes1NUfYnoaKM/a1JGQP8rR2n4D4KnOrKb0wPqbPp9Gzp9vc8/5+Tw6WCWombTUkMksrvuxxMLifcFmNp2aXyuYJKx8FvYf7ZPtH+8NOB3q0rBp63WGmENvgDCR5cruL5P1HtXrDgu4265kVLnrtSTxRWF8/f8AYrqm2UUDQPGbnVyHt3GsYD8D/K5TbKbW4fY3GujcO07jh8q47QdqdFpaplttHSyVdzYBvNdlkUeQCMnrPA9Q7wvH2M6pvGqdRXqpvFWZA2nj6OFnkxxeU7O63s9fX6VaVn+nr07Gb60u9X7jOFz2XXamYX26sp6zH9j2mJ38kE9ywyvoKy21Hi9xpZaaX8sjev1HqPuytksLqXO2Ud0pXU1wp454XdbXjOPSORVaVvF8bF+365Wg8VVqX8MorTmqLnp2UeJydJTZ8qllcSw+r8p9I7irm0zqOh1FR9PRvLZG4EsLvvRn0/8AKq3Weh59Ph1ZQudUW7+4u+/D+rm309nbzWM2q6z2e4RV9vqGxzx/5uD29rXcwVFCpKk8S4NG5s7fqNPtqLxL/tmbJDqUrx9L3+l1Dao62kOCfJkjJ4xv7QV66uJprKPlJwlCTjJYaOShQ52Aqo17tgp7TPLb9ORR1lXGd2SpfxhjPIYOXEd3rUlOnKo8RRw3gthFqLeNZaivT3OuF3qntdn7Nj+jYAezdbgLwcN/KO5XV06eN5HOs3YXCWKOVu5Ixr2/lcMhaoaf17qWwSNNHc5pIR109S4yxn0YPEe4hX5s92iW/WEJh3PFbnE3MlK52Q4fmYe0fEdvNQVrWpRWXujpSyZb4jSHh4rB/phfWOGOJu7GxrG8mjAVa7fK6tt+mLfNQVlRSyOrw1z4JXRkjo3nBIPVwCprT+or7Nf7ZFLe7m9j6uJrmuq5CCC8ZBGepKVrKpBzTDk+DbJSoxwWqmrdR32HVd6hhvdzjijuE7WMZVyANaJHYAGeAXNCg60mk+A3g7u2j8Rbn+mL6bVlPg4/1a9+zxfM5VHV1VRWzunq6iaeZ33pJnl7j6yeK+tDcq63Oe631tTSOeAHGnmdGXD04PFa87dyoKlncjT3ybmotTtO6jv0uoLXHLe7m9j6yFrmuq5CHAvGQRniFth6FkV6EqLw2SJ5IcxrgQ4AgjBB7V8fEqX/AMaH/TC1/wBtF6u1BrqeChuldTQiCI9HDUPY3JHXgFd3YPd7pcdY1cNwudbVRNtz3Bk9Q97Q7pIxnBPXxK7dpJUu1yFPDwi9ooIos9FGxmevdaBlfVEVU9Kq246xls1uislumMdZWtLpntPlRw8Rgci48M8gfQtf443SOayNpc5xAa1oyXHkB2rKdqdyddNeXaUv32RTdBH/AJWsG7jvBPvWS7BdPR3TUM91qo9+K3MHRAjh0ruo+4A+8jktmko29vrfJG92epo3Yo6qgjrNUVMkG9hzaOnIDgOT3EcPUO9Zodj2jCzdFBOD+bxqTP8AKz4DHUpWZO5qzeXI70ooDW+xyqtMEldp2aWup2NLn0rwDM0c24GH+rgeHavR2JaEe6aHVVzY9gbk0ERy3eyMGQ+jBOOfXyV2kZ60a0N4AYXcrupKnobPNKKq8InzStv7gPpyKkNNeclp9th+cK7/AAivNO3fuA+nIqP0z5yWn22H5wr1n4d+ZzLk3F61gldsk0rX19TW1MVUZ6mZ80hFQQC5xJOB6ys8CLKjOUXmLwSGp20iy0entX1tstzXtpoQwsD3bx4tBPH1le7se0jatW11yhvDJXMp4WOj6OQswSTnOPUuptp/EW5fpi+m1ZT4OH9Vvfs8XzOWvVnJWilncjXtGb0myHSlHVwVUENWJYJGyMJqCcOaQR8Qs/RFkSnKftPJIjWjbp+INR7PF/C7/g8+e9Z+2SfViXQ26fiDUezxfwu/4PPnvWftkn1Ylry8H5EfxGxCIixiQ0/1g1zNWXprsg+Pz9f/ALHK3fBykYbZeo8jpBPG4jPHG6f+CsG20Wd9r11WS7p6Gua2pjOOHEYcM/qB7wvjso1XHpTUzX1j92grG9DUH8nHLX+4/AlbVVOrarT9CNbSNokXzilZLG2SNwcxwy1wOQRzBXNYpISi+FXV09FTS1NXMyGCJpdJI9wDWgdpK+Fmu1De7dDcLZUNnpZm5Y9vxBB4gjtB6k92QVv4RXmnbf3AfTkVH6Z85LT7bD84V4eEV5p239wH05FSGmvOO1e2w/OFsWfh35kcuTcVERY5IawbafxFuX6YvptWU+Dh/Vb37PF8zli22j8Rbn+mL6bVlHg48Lte/Z4vmK16vg15Ea9ovdEUZWQSGtO3T8Qaj2eL+F3/AAefPes/bJPqxLobdPxBqPZ4v4Xf8Hnz3rP2yT6sS2ZeD8iP4jYhERYxIYZtQ0Y3WFjEcG6y40rjJSyEDBOOLCewHh7wD2LWKtpKmgq5aSshfBUwuLZInjDmkLdBYvrHQlk1bHm4QGOraAGVcGGyNA7CceUPQfgrlrdul3ZcHLjk1/0ntH1DpeMQUk7amjBGKaqy9rBybxBb6gcehZk/b1XGIhlgpxJjg41LiO7dH8rqXjYffIJXG019HVw5OOlJieB2DqIPevB/6S618Y6P/CWbucdJ41Fu+v72fgrjVnUepnPeR5erNc37Vha26VQbTt4ilgBZFnmRk5PrJwsv2EXW8QagkttHC6otczekquOG05xwfnqycAY6z7l2rBsNuU0rX3+4QU0APGOk8uRw9ZGB3FXNp+wW3TtA2htNKyCAcXYGXPdjG849ZPDrKhuLiiodnTR6k+WV74RPmlbf3AfTkVH6a847V7bD84WyG1bSVw1hZaShtktPHJFViZxncQN3cc3hgHjlwVc2nYvqShutFVyVdtcyCojlcBI/JDXAnHk9eAlrWhCg4ye+4aeS+wpUBSs07NbtvNulpNcGrc09FW07Hsd2EtG64fAH3hY7oTV9Xo68+PU0TZ4pIzHNA527vt6xg9hBWyGttIUGr7T4lWl0cjDvQVDB5UTv9weojtVKV2xbVUE7m0xoaqLOGyNm3CRzII4fFatvcUpUuzqnDTzlHt3fbtUvpy2z2ZkMpH/dqpd8NP6W4z3q3NJ+PO09bpLs9z6+WBslQTjg9w3iMDhgZx7lTWntiN2kq2Pv1XSwUrXAujhJke/0dQA9fFX2AGtAaMADAA7FTuexWFSPVn3mtO3T8Qaj2eL+F3/B589qz9sk+rEsp2j7ML3qnVM10oKihjp3xMYGzPcHZA48A0rs7LNnF40hqOe43Goo5YZKN8AED3FwcXscOto4YaVaden6Lozvg8x3i1kRFmHYREQAqFKIAiIgCIiAIiIAiIgCIiAIiIAiIgCIiAIhUICUUKUARFCAlERAEREAREQBERAEREB//9k="/>
          <p:cNvSpPr>
            <a:spLocks noChangeAspect="1" noChangeArrowheads="1"/>
          </p:cNvSpPr>
          <p:nvPr/>
        </p:nvSpPr>
        <p:spPr bwMode="auto">
          <a:xfrm>
            <a:off x="63500" y="-566738"/>
            <a:ext cx="1162050" cy="11620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640080" y="6400800"/>
            <a:ext cx="2133600" cy="457200"/>
          </a:xfrm>
        </p:spPr>
        <p:txBody>
          <a:bodyPr/>
          <a:lstStyle/>
          <a:p>
            <a:fld id="{91B70586-A814-475D-9A9A-CADC06B598E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" name="AutoShape 2" descr="Image result for winning m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winning mem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Box 23">
            <a:extLst>
              <a:ext uri="{FF2B5EF4-FFF2-40B4-BE49-F238E27FC236}">
                <a16:creationId xmlns:a16="http://schemas.microsoft.com/office/drawing/2014/main" id="{FA4193AD-B0BD-480B-84C4-171A613582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523" y="1371600"/>
            <a:ext cx="7808513" cy="4247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Font typeface="Wingdings" charset="2"/>
              <a:buChar char="Ø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0">
              <a:spcBef>
                <a:spcPts val="0"/>
              </a:spcBef>
              <a:buNone/>
            </a:pP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The objective of the GDPR is harmonization of EU regulations to enhance the </a:t>
            </a:r>
            <a:r>
              <a:rPr lang="en-US" altLang="en-US" sz="1800" i="1" dirty="0">
                <a:solidFill>
                  <a:srgbClr val="FF0000"/>
                </a:solidFill>
                <a:latin typeface="+mn-lt"/>
                <a:ea typeface="Times New Roman" charset="0"/>
                <a:cs typeface="Times New Roman" charset="0"/>
              </a:rPr>
              <a:t>rights </a:t>
            </a:r>
            <a:r>
              <a:rPr lang="en-US" altLang="en-US" sz="1800" dirty="0">
                <a:solidFill>
                  <a:srgbClr val="000000"/>
                </a:solidFill>
                <a:latin typeface="+mn-lt"/>
                <a:cs typeface="Times New Roman" charset="0"/>
              </a:rPr>
              <a:t>of </a:t>
            </a:r>
            <a:r>
              <a:rPr lang="en-US" altLang="en-US" sz="1800" i="1" dirty="0">
                <a:solidFill>
                  <a:srgbClr val="FF0000"/>
                </a:solidFill>
                <a:latin typeface="+mn-lt"/>
                <a:ea typeface="Times New Roman" charset="0"/>
                <a:cs typeface="Times New Roman" charset="0"/>
              </a:rPr>
              <a:t>EU citizens </a:t>
            </a: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to govern the </a:t>
            </a:r>
            <a:r>
              <a:rPr lang="en-US" altLang="en-US" sz="1800" i="1" dirty="0">
                <a:solidFill>
                  <a:srgbClr val="FF0000"/>
                </a:solidFill>
                <a:latin typeface="+mn-lt"/>
                <a:ea typeface="Times New Roman" charset="0"/>
                <a:cs typeface="Times New Roman" charset="0"/>
              </a:rPr>
              <a:t>privacy</a:t>
            </a: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 of their </a:t>
            </a:r>
            <a:r>
              <a:rPr lang="en-US" altLang="en-US" sz="1800" i="1" dirty="0">
                <a:solidFill>
                  <a:srgbClr val="FF0000"/>
                </a:solidFill>
                <a:latin typeface="+mn-lt"/>
                <a:cs typeface="Times New Roman" charset="0"/>
              </a:rPr>
              <a:t>personal information </a:t>
            </a: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and ensure organizations provide the right protections.</a:t>
            </a:r>
          </a:p>
          <a:p>
            <a:pPr lvl="0">
              <a:spcBef>
                <a:spcPts val="0"/>
              </a:spcBef>
              <a:buNone/>
            </a:pPr>
            <a:endParaRPr lang="en-US" altLang="en-US" sz="1800" dirty="0">
              <a:solidFill>
                <a:srgbClr val="0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lvl="0">
              <a:spcBef>
                <a:spcPts val="0"/>
              </a:spcBef>
              <a:buNone/>
            </a:pPr>
            <a:r>
              <a:rPr lang="en-US" sz="1800" dirty="0">
                <a:latin typeface="+mn-lt"/>
              </a:rPr>
              <a:t>The GDPR </a:t>
            </a:r>
            <a:r>
              <a:rPr lang="en-US" sz="1800" i="1" dirty="0">
                <a:solidFill>
                  <a:srgbClr val="FF0000"/>
                </a:solidFill>
                <a:latin typeface="+mn-lt"/>
              </a:rPr>
              <a:t>applies to EU </a:t>
            </a:r>
            <a:r>
              <a:rPr lang="en-US" sz="1800" dirty="0">
                <a:latin typeface="+mn-lt"/>
              </a:rPr>
              <a:t>and</a:t>
            </a:r>
            <a:r>
              <a:rPr lang="en-US" sz="1800" i="1" dirty="0">
                <a:solidFill>
                  <a:srgbClr val="FF0000"/>
                </a:solidFill>
                <a:latin typeface="+mn-lt"/>
              </a:rPr>
              <a:t> non-EU organizations </a:t>
            </a:r>
            <a:r>
              <a:rPr lang="en-US" sz="1800" dirty="0">
                <a:latin typeface="+mn-lt"/>
              </a:rPr>
              <a:t>that: </a:t>
            </a:r>
          </a:p>
          <a:p>
            <a:pPr marL="400050" lvl="0" indent="-400050">
              <a:spcBef>
                <a:spcPts val="0"/>
              </a:spcBef>
              <a:buAutoNum type="romanLcParenBoth"/>
            </a:pPr>
            <a:r>
              <a:rPr lang="en-US" sz="1800" dirty="0">
                <a:latin typeface="+mn-lt"/>
              </a:rPr>
              <a:t>offer </a:t>
            </a:r>
            <a:r>
              <a:rPr lang="en-US" sz="1800" i="1" dirty="0">
                <a:solidFill>
                  <a:srgbClr val="FF0000"/>
                </a:solidFill>
                <a:latin typeface="+mn-lt"/>
              </a:rPr>
              <a:t>goods or services </a:t>
            </a:r>
            <a:r>
              <a:rPr lang="en-US" sz="1800" dirty="0">
                <a:latin typeface="+mn-lt"/>
              </a:rPr>
              <a:t>to EU residents;</a:t>
            </a:r>
          </a:p>
          <a:p>
            <a:pPr marL="400050" lvl="0" indent="-400050">
              <a:spcBef>
                <a:spcPts val="0"/>
              </a:spcBef>
              <a:buAutoNum type="romanLcParenBoth"/>
            </a:pPr>
            <a:r>
              <a:rPr lang="en-US" sz="1800" dirty="0">
                <a:latin typeface="+mn-lt"/>
              </a:rPr>
              <a:t>monitor the </a:t>
            </a:r>
            <a:r>
              <a:rPr lang="en-US" sz="1800" i="1" dirty="0">
                <a:solidFill>
                  <a:srgbClr val="FF0000"/>
                </a:solidFill>
                <a:latin typeface="+mn-lt"/>
              </a:rPr>
              <a:t>behavior</a:t>
            </a:r>
            <a:r>
              <a:rPr lang="en-US" sz="1800" dirty="0">
                <a:latin typeface="+mn-lt"/>
              </a:rPr>
              <a:t> of EU residents</a:t>
            </a:r>
          </a:p>
          <a:p>
            <a:pPr lvl="0">
              <a:spcBef>
                <a:spcPts val="0"/>
              </a:spcBef>
              <a:buNone/>
            </a:pPr>
            <a:endParaRPr lang="en-US" altLang="en-US" sz="1800" i="1" dirty="0">
              <a:solidFill>
                <a:srgbClr val="0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lvl="0">
              <a:spcBef>
                <a:spcPts val="0"/>
              </a:spcBef>
              <a:buNone/>
            </a:pP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The GDPR effective date:</a:t>
            </a:r>
          </a:p>
          <a:p>
            <a:pPr marL="285750" indent="-285750">
              <a:spcBef>
                <a:spcPts val="0"/>
              </a:spcBef>
              <a:buFont typeface="Wingdings" charset="2"/>
              <a:buChar char="§"/>
            </a:pPr>
            <a:r>
              <a:rPr lang="en-US" altLang="en-US" sz="1800" i="1" dirty="0">
                <a:solidFill>
                  <a:srgbClr val="FF0000"/>
                </a:solidFill>
                <a:latin typeface="+mn-lt"/>
                <a:ea typeface="Times New Roman" charset="0"/>
                <a:cs typeface="Times New Roman" charset="0"/>
              </a:rPr>
              <a:t>May 25, 2018</a:t>
            </a:r>
          </a:p>
          <a:p>
            <a:pPr lvl="0">
              <a:spcBef>
                <a:spcPts val="0"/>
              </a:spcBef>
              <a:buNone/>
            </a:pPr>
            <a:endParaRPr lang="en-US" altLang="en-US" sz="1800" dirty="0">
              <a:solidFill>
                <a:srgbClr val="000000"/>
              </a:solidFill>
              <a:latin typeface="+mn-lt"/>
              <a:ea typeface="Times New Roman" charset="0"/>
              <a:cs typeface="Times New Roman" charset="0"/>
            </a:endParaRPr>
          </a:p>
          <a:p>
            <a:pPr lvl="0">
              <a:spcBef>
                <a:spcPts val="0"/>
              </a:spcBef>
              <a:buNone/>
            </a:pP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Penalties:</a:t>
            </a:r>
          </a:p>
          <a:p>
            <a:pPr marL="457200" indent="-457200">
              <a:spcBef>
                <a:spcPts val="0"/>
              </a:spcBef>
              <a:buFont typeface="Wingdings" charset="2"/>
              <a:buChar char="§"/>
            </a:pP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Up to 20,000,000 EUR or </a:t>
            </a:r>
            <a:r>
              <a:rPr lang="en-US" altLang="en-US" sz="1800" i="1" dirty="0">
                <a:solidFill>
                  <a:srgbClr val="FF0000"/>
                </a:solidFill>
                <a:latin typeface="+mn-lt"/>
                <a:ea typeface="Times New Roman" charset="0"/>
                <a:cs typeface="Times New Roman" charset="0"/>
              </a:rPr>
              <a:t>4% worldwide revenue </a:t>
            </a:r>
            <a:r>
              <a:rPr lang="en-US" altLang="en-US" sz="1800" dirty="0">
                <a:solidFill>
                  <a:srgbClr val="000000"/>
                </a:solidFill>
                <a:latin typeface="+mn-lt"/>
                <a:ea typeface="Times New Roman" charset="0"/>
                <a:cs typeface="Times New Roman" charset="0"/>
              </a:rPr>
              <a:t>from the previous fiscal year (Article 83). </a:t>
            </a:r>
            <a:r>
              <a:rPr lang="en-US" altLang="en-US" sz="1800" dirty="0">
                <a:solidFill>
                  <a:srgbClr val="000000"/>
                </a:solidFill>
                <a:ea typeface="Times New Roman" charset="0"/>
                <a:cs typeface="Times New Roman" charset="0"/>
              </a:rPr>
              <a:t>Fines are determined by the Data Protection Authority (Supervisory Authority).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4586454-1D0E-4DB8-B9BB-D4DDA118DD8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1561644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-152400"/>
            <a:ext cx="7863840" cy="838200"/>
          </a:xfrm>
        </p:spPr>
        <p:txBody>
          <a:bodyPr/>
          <a:lstStyle/>
          <a:p>
            <a:r>
              <a:rPr lang="en-US" dirty="0"/>
              <a:t>GDPR overview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40080" y="762000"/>
            <a:ext cx="7863840" cy="685800"/>
          </a:xfrm>
        </p:spPr>
        <p:txBody>
          <a:bodyPr/>
          <a:lstStyle/>
          <a:p>
            <a:r>
              <a:rPr lang="en-US" dirty="0"/>
              <a:t>Key Concepts</a:t>
            </a:r>
          </a:p>
        </p:txBody>
      </p:sp>
      <p:sp>
        <p:nvSpPr>
          <p:cNvPr id="56324" name="AutoShape 4" descr="data:image/jpeg;base64,/9j/4AAQSkZJRgABAQAAAQABAAD/2wBDAAkGBwgHBgkIBwgKCgkLDRYPDQwMDRsUFRAWIB0iIiAdHx8kKDQsJCYxJx8fLT0tMTU3Ojo6Iys/RD84QzQ5Ojf/2wBDAQoKCg0MDRoPDxo3JR8lNzc3Nzc3Nzc3Nzc3Nzc3Nzc3Nzc3Nzc3Nzc3Nzc3Nzc3Nzc3Nzc3Nzc3Nzc3Nzc3Nzf/wAARCAB8ANIDASIAAhEBAxEB/8QAHAAAAgIDAQEAAAAAAAAAAAAAAAcFBgEECAMC/8QARhAAAQMDAQMJBAYHBwQDAAAAAQIDBAAFEQYSITEHE0FRYXGBkaEUIrHBFSMyQlLRQ2JyosLS4SQlM0VVc5IWNZTwhJOy/8QAGgEAAgMBAQAAAAAAAAAAAAAAAAUCAwQBBv/EAC4RAAICAQEGBAUFAQAAAAAAAAECAAMEEQUSEyExQTJRcZEiI0JhgRRSsdHwwf/aAAwDAQACEQMRAD8AeNFFFEIUUVjNEJmsHhWrPuMS3R1SJ0lqO0nitxWB/WqLe+VGK1tN2eGuQRu5573EeA4n0q6rHtu8A1lNt9dQ+MxiZqPuN7tltBM+fHYPUtwA+XGknc9YX+5lQkXBxtsn/Dj/AFaR5b/M1A4GSrA2jvJ6aZVbIY87G09Ivs2mB4FjkncplhjEiOmVLPW00AnzUR6ZqEl8qzpyIdqQB0F53h4AUtye00bq2pszHXqNfUzK20L276S4v8peoXT9WYTA/UZJPqT8K0XtdaldOfpNaP2GkD5VWzgDJxWy3AmOjLUKUsdaGVEeYFXDGx0+kSn9Re31GSp1hqTpvEj938qwNYajH+byD4j8qhnmXGFbLza21HocSU/GvirBRSeij2kDdaOrGWFnXGpWzn6UcV2KQg/Kt1nlI1G0fedivf7rH8pFVCs5qJxaD1Qe06Mm4dGMYkTlVlpKRNtjKx95TTpT5A5+NTcLlPsj6gmUxLi9alIC0/ukn0pP0dfbVD7Nx26DSXrn3r31nRFuv9pum6BPjvK/AlY2vLjUjkVzMQDjIG7huqctWr79aikR7gtbQ/RPjnEkeO8eBFYbdkEc6295rr2oPrHtH+KKXVl5UYrpQ1eIi46ju55n30eI4j1q9wLjEuLAfgyWn2jwU2oEf0pbbj21H4xGFV9do+EzaorGazVMuhRRRRCFFFFEIUUV5SX2ozK3n1pbabSVLWo4CQOJJogeU9FEBJJIAA3nNUHVXKLGgKXFsoRLkjIU8T9W2f4j3edVjW2uH7ypyFbFLZt3BSwSFvjt6k9nT09VUsdXVTrE2Z0e72/uKMraH01e827pc512k+0XGS5IdGcFZ3J7hwA7q1KMdlGKcqoUaLFJYsdT1mKKMUVKcmRUvpvT03UU3mIQCW0b3X1g7LY+Z7KjYUZ6bLZixkbbzywhCesnr7Kf+nLJHsVrZhRhnZGXHOlxR4k1gz8v9Omi+IzZh4vGbU9BK1MtVi0LZFzkxkSZuNhtx/epazwA6hxJx0Cl1I1VqCY9k3KSFLVhLTCtkZPAJAqxcrl0Mi8x7chfuRG9taR+NXX4AedVTTklmHf7dJlY5luShS88AM8fDj4VXi1fJNrjeY8+csyLPmitOSjlyjR0rZb4/EW3qssy4brfusSQFuNnvx8zjAqia80ynTlxbMYrVCkglva37BHFOfHd/SnehaVoCkqCkkZBBzkUqOVm9xp0qLboriXPZlKW8pJyAvgE588+FYcG+18nkNAeo7TXmU1pRz6+feL+iiivQxJCiiiiEKKKKITPCtq3XCba5AkW+U5Hd6Sg8e8cD41qUVxlDDQ9J0MQdRGrpjlKYkFMa/JTGdO4SUn6s/tfh+HdTEQ4hxAWhSVIIyFA5BrmarTo/WUzTzoZdK5NvP2mSre32o6u7h3UnytmA/HT7RpjbQI+G33jyorUts+LcobcuE8l5l0ZSpJ9O/srbpGQQdDHAII1EKKKKJ2fJO6k5yjasVeJirZBcPsDC/fUlWOeWP4QfUZ6qufKXfl2myCPGXsyZhLaSOKUfeV8vGksNwAHAU52Zi6/Nb8f3FO0Mkj5a/mbtnkRItzYfuMf2mM2rK2Mfb3buO7jjypt6Yt2mdRW4zWdOxmEbZQEuMpycdO6kvv6Bk10HpO3fRWnYEMjC0NAudqjvV6k1btUhVBBOp+8q2cCzEEcprStL6Zix3X3rPCS20grUeaG4AZNUuDftCS5CGXdPojpWoJDjjCSASd2cHdVm5ULh7FpV9pKsOS1BhPaDvV6A0kyhTn1aAVKX7oA6Sd1VYNBurL2MfeW5dwqsCoB7R4zdB6cltlIgiOojcthRQR8qVWrNOP6buKYziucYcSVMvYxtDpB7R8x4PtkYZQDvISPhVC5YkNmyQnFblplYT3FJz8KpwMq0XBCdQZbmY9ZqLgaESG5IrQJFxk3V1OUR0821n8at5PgP/1TYJCRk8BVc5Pbd9G6VhoUnDjyS+5u6Vbx5DA8K2tZT/o3TVwk7WysMlCD+srcPU1nynN+QdPPQS7HQU0c/WI/UE/6Tvk+aFZDzylJPWkbk+gFaFfIAAAHRWa9QqhQFE887FmJm43drm1HEdq5TUMAYDSJCwkDqwDwrUzRjdmjFAUDoJwsT1MxRWcVipTkKKyRjjWKIQooyPxDzoohCis4oxRCYoo8DRXISyaK1S7pyfh0qVAdP1zY37P64HWPUU82HW32W3mVhba0hSVA7iDwNc00z+SW/qcQ5Y5JOWwXYyj+HPvJ8CcjvPVSjaeJqvGX8xrs/JIPCbp2jLooopFHMSHKfOVM1Y83tZbioSykdAP2j6n0FVPoqV1Ssr1JcyonPtSxv78VFV67HQJUqjynl8hi1rE+cmdIW03TUtvjAe5zocc/YScnz4eNdAjdSt5HbftSJ9zWnchIYbPad6v4fWmiaRbUt3790do42dXuVbx7xScr9wEi8xIKVHZitFah+sv+iR51A6FtpumqILWzlppXPunqSneP3sCpG96Z1LeNQTZQtTwDz52VLWgAJzhJ48MAVftC6UGm4ji5C0uTpGOdUn7KAOCR+fTWxsivHxAinViP5mVabLskuw5ay1DhS05THvpe/WrTrBJUpYU6R93a3DHaEhR8qtuqNUwNPRFLecS5KI+rjIUNtR6+wdtUDk3bkXvWMi7zjzi2UFxSsbttW4Y7ANryFYcOoorXnoo5es2ZNiuRSOp6+kbbaA2hKEABKQAAOiqprjUdntqmLfd4Dk5Lw5zm0BJCcHcTkj/0VbTupC67uP0nqqc6FbTbSgw32JTuP720fGo4FAut0PQTubcaa+XUy6aclaQ1BcvYIumebXsFwrcaRsgDHHCiemrV/wBIad/0eJ4tiqpyO27YizrmtPvOqDLZP4U7z6n0q93mci2WmXOc+ywypwgcTgZxXcolbzXWTp06wxwGpDuB7RGawMMalms25luPFZVzKQynAyBhRx358hVlZv8AoNtpDatPSVlCQNpTLZKu37dUN1a3XFOOnK1qKlntJyantGacd1FdUtLSoQmsKkuA43dCR2n4Zp1dUi1DiMdFHnFFVjG0hANT9oytP2XTF8tyZzGn0sMrJCA+2AVgfeGCd1SJ0dpwA5tEX/hU0y2hhpDTSAhtCQlKU7gAOAqi8p+qDAi/Q8Fz+1SE5eUn9G2ejvPw8KQ1m26zcQnn946sFdNe84HL7Sh6pdt8++iJpyA2lhCuab9nRvfXnee7q8T01edL8nESM0iRfgJMgjPMA/Vo7/xH0rV5JbA3zK73IRlSiWow6AkblKHjkeBpiSnhHiuvFKlc2hStlIyTgZwBWvLy2T5FR5DqZmxsZW+dYOvQSi6j1VY7BONui2ZiS40BzuyhCUoz93hvOKk4tj05q2zMz021DHtCSdpsBC0EEg7xxwQeylFJi3aS+5JkW+cp11RcX/ZnOJ3nG7tp56RgKtem7fDc3OIaBWP1j7x9SaMqtcetSjfF35wx3a92Dr8PpE1q7Tjum7p7MtZdYdBVHdI3qHSD2j8qltG27St3XFt85M43N7azsqKW9wJ4jsFWTlkabNpt7pA20ySkHpwUkkeg8qi+R63h25TrgpO5lsNIParefQDzrV+oZ8LiMdCPLzmfghcvcA5feWYcm2mz+hk/+Qqq3I0BHd1V7Gy4uLbUtp2VLdy48rGVBGeoYyejHk0yQkFSiAAMnPRSRnaued1oi9YLjEZwoZbB/RbwcdpBzWPEfKu3t1jyE1ZSY9YXVepjGPJ/pv2XmBAP+5zqtvPXtZ/pSyWy7pDWrbYcK0xX0HbI3raVjOe3BI7xTOOvtOCJ7R7eD7ueaCTznds9dKDUt1VfLxKuJRzYdI2EE70pAwPHdV+At7Mws1007yjMNKhSmmuvadC851DIorWtq9u3RVEb1MoPoKKTlQDGg3oktfRVRdXXFJTgLWHU9oUAfjmq9TO5X7QSiJeGk52PqHiBwBJKSfEkeNL2zwVXG7Q4SASX3kIPYnPvHwGT4V6fDuDY4by/5PP5NRW8r5x18n9tNs0rCbWPrXUl5zIwQVnOPAYHhXvrS6LtGm5stlew/sbDKt25atwO/qznwqZbQlttKEjCUjAHZS05Y7iSqBbEKGN77gB8E/xUhoU5GSNe51jq5uBjnTsJUjrTUuT/AHw//wAED+GteRqe+yUlL13lqSeIC9n4YqIor0nAqHRR7RAb7D1Yz6UpS1la1Fa1HKlKOST1k04eSe3Kh6dVKcGHJjxWMj7g90fAnxpPNNOPuIZZTtOOKCEJ61HcK6OtcNFvtsaG39lhpKAQMZwKX7Ws3axWO/8AAm7Zte9YXPaeGorgm1WSbOURllpSk9qsbvXFc7b8ZUSpXEknJUek02eWC5c1aYluQrCpDvOLHWhI/mI8qXulLcbrqKBEx7heC3N33E7z54x41zZqiqhrT/tIZ7Gy4ViOnSFt+iNNwYePfS3tOftK94+pNQPKzcfZdPNw0n6yY6E4B+4nefkPGruMAbqTXKtchL1KIgPuQmgk9ile8fTZpfhKbskMfWbsthVj7o9JUocR+dLZiRUbb7yglCR1/wDu+n3pexsaftDUJoArA2nnMf4izxPyHZVY5MdM+wRfpeagiTJThlCk4LTZ+Z492O2r8dyat2jlcVuGvQfzK8DG4a77dTIjVN9j6ftLs1/Cl/ZZazguLPAfn2Ug50t+bJelS3Ct91RWtXWfyq+60tOq9RXdTiLQ4IbBKI6S+1vGft42uJ+GKpN0tc20yxFuUfmX1IDgQVpUdkkgHcT1Hyrbs2uqteTAsZjzrHsbod0R9aZjIiaftzDY91EdHwzULyhamkadgxzBS0ZT7uBzoyAkDJOMjsHjWeTq+tXWxMR1LHtcRAbdRnfgbgruI9arvLDEkuyLa+2w44ylC0lSEkgKJHHFLaaQcvct84wstIxt6uRkflF1PKdSzFjRH3lfZQ1GWpR7gFZrfGrdd4/7Cs//AAHfzr15KtOSWZLl4nMLZSEFuOlxOFKz9pWDw4Y86vGob5DsEBcuY4M4PNtA+84rqAq++ylbeHVWDKKa7TVxLHIie1bqO83cMRLzGTGcjqKw3zakKyRxIPZnzpmcmtuEDSkZePfl5kKPWFfZ/dxSjUqTqXUW09uenyADs/dBOMDuHwroKOyiOw2y0AENpCUgDAAHRU9okV1JUBp3M5ggva1hOvaV/lAuRtelpjrZw86Ay3v6VHBPgMnwpFDdwpjcsVy25UG2IVuQkvuAHpO5P8XpS4rXsurco3u5mTaFm9dp5TNGCr3RvJ3CsVNaPtirtqWDGAyhLgdd3Z9xJyfPcPGt9jhELHtMlalmCjvHvCTzUKO2pOChtKSO4UVsbI6qK8cSDPUbrTXuUJi4wXocpG008kpUPnSCu9unacvLkRTjjb7Ry2+0ooKk9CgRw3Z9RXQxGRxqvay0wxqO383kNy2sqYexwPUew1twcrgNo3hMy5mNxV3l6iJb6bvHA3i5f+Y5/NWrJkyJThdlyHX3cAbbqys47zX3cIMm3THYk1otPtHCkH0I6x21rV6NFTxKIhcvroxhRRRVkhLNydW83DVkXIy3GCn1+AwPUjyNPThS65HbfsQJ1xUnBedDTZ60p4nzJHhV8uUtECBImO/YYbUs57BmvM7Rs4uRoO3KegwE4dOp7xL8pVw9v1ZISlWW4qEsJHRkbz6n0qvwZ0q3P8/BkrYd2SnbRxweI9K8XnXH3nHnjtOuKK1q61E5PrXxXoKqglQr+0SWWFrC8mTqnUH+szf/ALKjH5D0iSuS+4tx9atpTizkk9deWTRk1Na0Xwge0ibGbqZNDVuoR/nEodxH5Vkav1EDuvErzB+VQdFR4FX7R7TvGs/cfeTw1jqQf5xJ8Qn8qi7hPl3OSZU95b75ASVq44HDhurVoya6tSKdVUCDWuw0J1ntElSIUhMiG+4w+ng42opPd2jsq3ROUu+MNhLyIsrA3Fxsg+hHwql1mo2UV2+NdZ2u6yvwnSXKbylX6QgpZTFjZGMttkkeZNVSbNlT3y/NkuyHTxW4okju6h2CvCsUV49VXgXSFl1lniOs2IM2Rb5jcuG5zUhrJQsJBIJBB47uBNTidd6lAwboo97SPyquZNYqTU1udXUH8Ti2unJTpNq5XCXc5ipc54vPqABWQBuHAbq1aKzjp6KmAFGg6SBJJ1Mx0U4+TLTRtNuNwmNbM2WNwVxbb6B47ifDqqt8nWjTPcbu90aIiJO1HaWP8U9CiPw/Hu4tscBSPaWWG+Uh9f6jfZ+Lp8x/xM0UUUnjaFYIzWaKISB1RpiBqOKG5SSh5vPMvo+0g/MdlJrUWnLjp58ontAsqVhuQ2MoX+R7D610HXjJjtSmVMyGkOtLGFIWMgjurbi51lHLqvlMeThpdz6Gc1UHgaauouTOO9tvWJ4R3DvMd0koPYDxT61V7BpK5t6sgRLnBdbaDvOKcxlshGT9obt5AGOO+naZ1LoWB5jtE74dquFIjY0tbRadPwYRAC22hzmOlR3q9Sar3KxcDF02IqFYXLdCDj8I94/ADxq6gY+VJzlYuBl6jbhpVlqIyBgfjVvPps0kwUN2SC3rG+WwqxyB6SlHgKxRRXqJ56FFFFEIUUUUQhRRRRCFFFFEIUUUUQhRX0ASQAMk8AONWmw6CvN22XHmxCjK/SPghRHYjj54quy6uoaudJZXU9h0UayrIQpxxLbaVLWo4ShIyVHqA6aZWjeTs7SJ2oUDA3tw+Piv8h49VW/Tmk7Xp9G1Fb5yQR70h33lnu6h2CrBSPK2m1gKVch5xvjbPCHes5mfKEhKQkDAG4CvqiilUZwoooohCiiiiEKKKKITGKMAVmiiE+TSo1PoC+yblLuEZ9iYX3FL2SdhQBO4YO44GBxpsUVfRkPQ2qSm6hLl0ac6zbJdYKymZbZbRH3iySnwUNx86j8jOARmumiBjGKjptmtc7dMt0R//cZSr5UzTa5+pYubZf7WnO9GKeUnQemngf7tS2etpak/A1GyuTiwY9wS0dz2fiDWqvaVT9j/AL8zM+A69xE95UUzX+Tu0tpJTKn/APNH8leKdAWsqI9qnbv10fyVpGShlP6douKzTPZ5OrQSNqVPI6ucR8k1LxuTnToCStmQ4f1nzv8ALFVPnVp1B/35k0xHboRExw416MMOyTiO048rqbQVEeAp8R9HadikFuzxVEdLiNs/vZqZYYZYSEstNtpHQhIFY32uvRVmpdlt9TRF27ROobgApFvcYQfvSfq/Q7/SrXauSvCgu7XDaA/RR04/ePyApnVisdm0735Dl6TVXs+lOZ5yIsumLNZkgwILaHOl1XvLPieHhUxgVmisLMzHVjrNqqqjRRpMYrNFFRkoUUUUQhRRRRCf/9k="/>
          <p:cNvSpPr>
            <a:spLocks noChangeAspect="1" noChangeArrowheads="1"/>
          </p:cNvSpPr>
          <p:nvPr/>
        </p:nvSpPr>
        <p:spPr bwMode="auto">
          <a:xfrm>
            <a:off x="63500" y="-390525"/>
            <a:ext cx="1352550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36" name="AutoShape 16" descr="data:image/jpeg;base64,/9j/4AAQSkZJRgABAQAAAQABAAD/2wBDAAkGBwgHBgkIBwgKCgkLDRYPDQwMDRsUFRAWIB0iIiAdHx8kKDQsJCYxJx8fLT0tMTU3Ojo6Iys/RD84QzQ5Ojf/2wBDAQoKCg0MDRoPDxo3JR8lNzc3Nzc3Nzc3Nzc3Nzc3Nzc3Nzc3Nzc3Nzc3Nzc3Nzc3Nzc3Nzc3Nzc3Nzc3Nzc3Nzf/wAARCACMAIwDASIAAhEBAxEB/8QAHAABAAICAwEAAAAAAAAAAAAAAAEHBggCBAUD/8QAQRAAAQMDAQQECwcCBQUAAAAAAQACAwQFEQYHEiFREzFBkQgUIjZhcXSBobKzIzI3UnJ1sTVCFWKTwdEXM1Rzov/EABoBAQADAQEBAAAAAAAAAAAAAAADBAUCAQb/xAAwEQACAQMDAQQJBQEAAAAAAAAAAQIDBBESITEFEyI0gRQVMkFCUWHR4SMzkaGx8P/aAAwDAQACEQMRAD8Au/cbyHcm43kO5SFKA47reQ7k3W8h3KUQEbreQ7k3W8h3KUQEbreQ7k3W8h3KUQEbreQ7k3G8h3KUQEbjeQ7k3G8h3KUQEbjeQ7k3G8h3KUQEbjeQ7k3RyHcpRARujkO5NxvIdylEAREQBERAEREARRlC4DrKAlRlYrfte2S0PfCJnVdQ3gYafysH0u6h3rCLhtRvE5IoKSmpGk8C/MrsfAfBRyqwjyy/Q6ZdV1mMdvm9i4chMqhJtbammdk3eVnojjY0fKuMes9SscCLzUHHYWsOf/lR+kxLvqC5xnUv7+xfueKnKpeh2mX+nePGmUtWzkWGN3eOHwWYWTaXZ64sjuAfbpjw+1O9Hn9Y/wBwF3GtGRUr9Ku6Ky45X03/ACZwi4RyskY18b2ua4ZDmnIK5KUziUynYoQHJQpUIAiIgCIupcq6nttDNWVkrYqeFu8957AjeD1Jt4Rwu91o7PRSVlfM2KFnaeJJ5Adp9CpvVWuLjfnOhp3PoqDPCJjsPf8ArI7PQOHrXmao1PNqO4mpqJBHTs4U8G9wjHM83HtPuXY0lpes1NUfYnoaKM/a1JGQP8rR2n4D4KnOrKb0wPqbPp9Gzp9vc8/5+Tw6WCWombTUkMksrvuxxMLifcFmNp2aXyuYJKx8FvYf7ZPtH+8NOB3q0rBp63WGmENvgDCR5cruL5P1HtXrDgu4265kVLnrtSTxRWF8/f8AYrqm2UUDQPGbnVyHt3GsYD8D/K5TbKbW4fY3GujcO07jh8q47QdqdFpaplttHSyVdzYBvNdlkUeQCMnrPA9Q7wvH2M6pvGqdRXqpvFWZA2nj6OFnkxxeU7O63s9fX6VaVn+nr07Gb60u9X7jOFz2XXamYX26sp6zH9j2mJ38kE9ywyvoKy21Hi9xpZaaX8sjev1HqPuytksLqXO2Ud0pXU1wp454XdbXjOPSORVaVvF8bF+365Wg8VVqX8MorTmqLnp2UeJydJTZ8qllcSw+r8p9I7irm0zqOh1FR9PRvLZG4EsLvvRn0/8AKq3Weh59Ph1ZQudUW7+4u+/D+rm309nbzWM2q6z2e4RV9vqGxzx/5uD29rXcwVFCpKk8S4NG5s7fqNPtqLxL/tmbJDqUrx9L3+l1Dao62kOCfJkjJ4xv7QV66uJprKPlJwlCTjJYaOShQ52Aqo17tgp7TPLb9ORR1lXGd2SpfxhjPIYOXEd3rUlOnKo8RRw3gthFqLeNZaivT3OuF3qntdn7Nj+jYAezdbgLwcN/KO5XV06eN5HOs3YXCWKOVu5Ixr2/lcMhaoaf17qWwSNNHc5pIR109S4yxn0YPEe4hX5s92iW/WEJh3PFbnE3MlK52Q4fmYe0fEdvNQVrWpRWXujpSyZb4jSHh4rB/phfWOGOJu7GxrG8mjAVa7fK6tt+mLfNQVlRSyOrw1z4JXRkjo3nBIPVwCprT+or7Nf7ZFLe7m9j6uJrmuq5CCC8ZBGepKVrKpBzTDk+DbJSoxwWqmrdR32HVd6hhvdzjijuE7WMZVyANaJHYAGeAXNCg60mk+A3g7u2j8Rbn+mL6bVlPg4/1a9+zxfM5VHV1VRWzunq6iaeZ33pJnl7j6yeK+tDcq63Oe631tTSOeAHGnmdGXD04PFa87dyoKlncjT3ybmotTtO6jv0uoLXHLe7m9j6yFrmuq5CHAvGQRniFth6FkV6EqLw2SJ5IcxrgQ4AgjBB7V8fEqX/AMaH/TC1/wBtF6u1BrqeChuldTQiCI9HDUPY3JHXgFd3YPd7pcdY1cNwudbVRNtz3Bk9Q97Q7pIxnBPXxK7dpJUu1yFPDwi9ooIos9FGxmevdaBlfVEVU9Kq246xls1uislumMdZWtLpntPlRw8Rgci48M8gfQtf443SOayNpc5xAa1oyXHkB2rKdqdyddNeXaUv32RTdBH/AJWsG7jvBPvWS7BdPR3TUM91qo9+K3MHRAjh0ruo+4A+8jktmko29vrfJG92epo3Yo6qgjrNUVMkG9hzaOnIDgOT3EcPUO9Zodj2jCzdFBOD+bxqTP8AKz4DHUpWZO5qzeXI70ooDW+xyqtMEldp2aWup2NLn0rwDM0c24GH+rgeHavR2JaEe6aHVVzY9gbk0ERy3eyMGQ+jBOOfXyV2kZ60a0N4AYXcrupKnobPNKKq8InzStv7gPpyKkNNeclp9th+cK7/AAivNO3fuA+nIqP0z5yWn22H5wr1n4d+ZzLk3F61gldsk0rX19TW1MVUZ6mZ80hFQQC5xJOB6ys8CLKjOUXmLwSGp20iy0entX1tstzXtpoQwsD3bx4tBPH1le7se0jatW11yhvDJXMp4WOj6OQswSTnOPUuptp/EW5fpi+m1ZT4OH9Vvfs8XzOWvVnJWilncjXtGb0myHSlHVwVUENWJYJGyMJqCcOaQR8Qs/RFkSnKftPJIjWjbp+INR7PF/C7/g8+e9Z+2SfViXQ26fiDUezxfwu/4PPnvWftkn1Ylry8H5EfxGxCIixiQ0/1g1zNWXprsg+Pz9f/ALHK3fBykYbZeo8jpBPG4jPHG6f+CsG20Wd9r11WS7p6Gua2pjOOHEYcM/qB7wvjso1XHpTUzX1j92grG9DUH8nHLX+4/AlbVVOrarT9CNbSNokXzilZLG2SNwcxwy1wOQRzBXNYpISi+FXV09FTS1NXMyGCJpdJI9wDWgdpK+Fmu1De7dDcLZUNnpZm5Y9vxBB4gjtB6k92QVv4RXmnbf3AfTkVH6Z85LT7bD84V4eEV5p239wH05FSGmvOO1e2w/OFsWfh35kcuTcVERY5IawbafxFuX6YvptWU+Dh/Vb37PF8zli22j8Rbn+mL6bVlHg48Lte/Z4vmK16vg15Ea9ovdEUZWQSGtO3T8Qaj2eL+F3/AAefPes/bJPqxLobdPxBqPZ4v4Xf8Hnz3rP2yT6sS2ZeD8iP4jYhERYxIYZtQ0Y3WFjEcG6y40rjJSyEDBOOLCewHh7wD2LWKtpKmgq5aSshfBUwuLZInjDmkLdBYvrHQlk1bHm4QGOraAGVcGGyNA7CceUPQfgrlrdul3ZcHLjk1/0ntH1DpeMQUk7amjBGKaqy9rBybxBb6gcehZk/b1XGIhlgpxJjg41LiO7dH8rqXjYffIJXG019HVw5OOlJieB2DqIPevB/6S618Y6P/CWbucdJ41Fu+v72fgrjVnUepnPeR5erNc37Vha26VQbTt4ilgBZFnmRk5PrJwsv2EXW8QagkttHC6otczekquOG05xwfnqycAY6z7l2rBsNuU0rX3+4QU0APGOk8uRw9ZGB3FXNp+wW3TtA2htNKyCAcXYGXPdjG849ZPDrKhuLiiodnTR6k+WV74RPmlbf3AfTkVH6a847V7bD84WyG1bSVw1hZaShtktPHJFViZxncQN3cc3hgHjlwVc2nYvqShutFVyVdtcyCojlcBI/JDXAnHk9eAlrWhCg4ye+4aeS+wpUBSs07NbtvNulpNcGrc09FW07Hsd2EtG64fAH3hY7oTV9Xo68+PU0TZ4pIzHNA527vt6xg9hBWyGttIUGr7T4lWl0cjDvQVDB5UTv9weojtVKV2xbVUE7m0xoaqLOGyNm3CRzII4fFatvcUpUuzqnDTzlHt3fbtUvpy2z2ZkMpH/dqpd8NP6W4z3q3NJ+PO09bpLs9z6+WBslQTjg9w3iMDhgZx7lTWntiN2kq2Pv1XSwUrXAujhJke/0dQA9fFX2AGtAaMADAA7FTuexWFSPVn3mtO3T8Qaj2eL+F3/B589qz9sk+rEsp2j7ML3qnVM10oKihjp3xMYGzPcHZA48A0rs7LNnF40hqOe43Goo5YZKN8AED3FwcXscOto4YaVaden6Lozvg8x3i1kRFmHYREQAqFKIAiIgCIiAIiIAiIgCIiAIiIAiIgCIiAIhUICUUKUARFCAlERAEREAREQBERAEREB//9k="/>
          <p:cNvSpPr>
            <a:spLocks noChangeAspect="1" noChangeArrowheads="1"/>
          </p:cNvSpPr>
          <p:nvPr/>
        </p:nvSpPr>
        <p:spPr bwMode="auto">
          <a:xfrm>
            <a:off x="63500" y="-566738"/>
            <a:ext cx="1162050" cy="11620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640080" y="6400800"/>
            <a:ext cx="2133600" cy="457200"/>
          </a:xfrm>
        </p:spPr>
        <p:txBody>
          <a:bodyPr/>
          <a:lstStyle/>
          <a:p>
            <a:fld id="{91B70586-A814-475D-9A9A-CADC06B598E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AutoShape 2" descr="Image result for winning m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winning me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winning mem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Image result for winning mem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2F826EE9-0B09-4BA4-ADC4-77DAE1FC6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1305560"/>
            <a:ext cx="8440420" cy="92333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38099" dir="2700000" algn="ctr" rotWithShape="0">
              <a:schemeClr val="bg2">
                <a:alpha val="75000"/>
              </a:schemeClr>
            </a:outerShdw>
          </a:effectLst>
        </p:spPr>
        <p:txBody>
          <a:bodyPr wrap="square" anchor="ctr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1600" b="1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en-US" sz="1800" b="0" kern="0" dirty="0">
                <a:solidFill>
                  <a:srgbClr val="000000"/>
                </a:solidFill>
                <a:latin typeface="+mn-lt"/>
                <a:cs typeface="Cambria"/>
              </a:rPr>
              <a:t>Principles, privacy, and protection represent the core focus for GDPR readiness. Organizations must focus on adhering to principles, implementing processes to satisfy privacy rights of the individual, and securing data. 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6217768"/>
              </p:ext>
            </p:extLst>
          </p:nvPr>
        </p:nvGraphicFramePr>
        <p:xfrm>
          <a:off x="990600" y="2448560"/>
          <a:ext cx="7239000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Principles</a:t>
                      </a:r>
                      <a:endParaRPr lang="en-US" sz="1600" b="0" i="0" dirty="0"/>
                    </a:p>
                  </a:txBody>
                  <a:tcPr>
                    <a:solidFill>
                      <a:srgbClr val="00027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009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 algn="l">
                        <a:buFont typeface="Wingdings" charset="2"/>
                        <a:buChar char="§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Data processed lawfully, fairly, and transparently</a:t>
                      </a:r>
                    </a:p>
                    <a:p>
                      <a:pPr marL="171450" indent="-171450" algn="l">
                        <a:buFont typeface="Wingdings" charset="2"/>
                        <a:buChar char="§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Only collect personal data needed</a:t>
                      </a:r>
                    </a:p>
                    <a:p>
                      <a:pPr marL="171450" indent="-171450" algn="l">
                        <a:buFont typeface="Wingdings" charset="2"/>
                        <a:buChar char="§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Accuracy of personal data must be maintained</a:t>
                      </a:r>
                    </a:p>
                    <a:p>
                      <a:pPr marL="171450" indent="-171450" algn="l">
                        <a:buFont typeface="Wingdings" charset="2"/>
                        <a:buChar char="§"/>
                      </a:pP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Minimize the time data is kept in a form to identify data subjects</a:t>
                      </a:r>
                    </a:p>
                  </a:txBody>
                  <a:tcPr>
                    <a:solidFill>
                      <a:srgbClr val="00027C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>
                        <a:buFont typeface="Wingdings" charset="2"/>
                        <a:buChar char="§"/>
                      </a:pPr>
                      <a:r>
                        <a:rPr lang="en-US" sz="1200" dirty="0">
                          <a:solidFill>
                            <a:srgbClr val="FFFFFF"/>
                          </a:solidFill>
                        </a:rPr>
                        <a:t>Maintain the confidentiality and integrity of personal data</a:t>
                      </a:r>
                    </a:p>
                  </a:txBody>
                  <a:tcPr>
                    <a:solidFill>
                      <a:srgbClr val="0002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r>
                        <a:rPr lang="en-US" b="1" dirty="0"/>
                        <a:t>Privacy</a:t>
                      </a:r>
                      <a:r>
                        <a:rPr lang="en-US" dirty="0"/>
                        <a:t> </a:t>
                      </a:r>
                      <a:r>
                        <a:rPr lang="en-US" sz="1600" dirty="0"/>
                        <a:t>(rights of data subjects)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Transparent information, communication and modalities for the exercise of the rights of the data subject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Information to be provided where personal data are collected from the data subject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Right of access by the data subject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Right to rectification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Right to erasure (‘right to be forgotten’)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Right to restriction of processing</a:t>
                      </a:r>
                    </a:p>
                    <a:p>
                      <a:pPr marL="228600" indent="-228600">
                        <a:buFont typeface="Wingdings" charset="2"/>
                        <a:buChar char="§"/>
                      </a:pPr>
                      <a:r>
                        <a:rPr lang="en-US" sz="1200" dirty="0"/>
                        <a:t>Right to data portability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Protection</a:t>
                      </a:r>
                      <a:r>
                        <a:rPr lang="en-US" baseline="0" dirty="0"/>
                        <a:t> (</a:t>
                      </a:r>
                      <a:r>
                        <a:rPr lang="en-US" sz="1600" baseline="0" dirty="0"/>
                        <a:t>controllers and processors)</a:t>
                      </a:r>
                      <a:endParaRPr lang="en-US" sz="1600" dirty="0"/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dirty="0"/>
                        <a:t>Data Protection Officer (DPO)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dirty="0"/>
                        <a:t>Data</a:t>
                      </a:r>
                      <a:r>
                        <a:rPr lang="en-US" sz="1200" baseline="0" dirty="0"/>
                        <a:t> protection by design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baseline="0" dirty="0"/>
                        <a:t>Records of processing activities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baseline="0" dirty="0"/>
                        <a:t>Security of processing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baseline="0" dirty="0"/>
                        <a:t>Notification of a personal data breach to the supervisory authority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baseline="0" dirty="0"/>
                        <a:t>Communication of a personal data breach to the data subject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baseline="0" dirty="0"/>
                        <a:t>Data protection impact assessment</a:t>
                      </a:r>
                    </a:p>
                    <a:p>
                      <a:pPr marL="171450" indent="-171450">
                        <a:buFont typeface="Wingdings" charset="2"/>
                        <a:buChar char="§"/>
                      </a:pPr>
                      <a:r>
                        <a:rPr lang="en-US" sz="1200" baseline="0" dirty="0"/>
                        <a:t>Code of conduct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6" name="Picture 15">
            <a:extLst>
              <a:ext uri="{FF2B5EF4-FFF2-40B4-BE49-F238E27FC236}">
                <a16:creationId xmlns:a16="http://schemas.microsoft.com/office/drawing/2014/main" id="{B1A3569E-74DB-4113-8DA9-D4B677E129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7957520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-152400"/>
            <a:ext cx="5760720" cy="838200"/>
          </a:xfrm>
        </p:spPr>
        <p:txBody>
          <a:bodyPr/>
          <a:lstStyle/>
          <a:p>
            <a:r>
              <a:rPr lang="en-US" dirty="0"/>
              <a:t>GDPR overview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40080" y="762000"/>
            <a:ext cx="7863840" cy="685800"/>
          </a:xfrm>
        </p:spPr>
        <p:txBody>
          <a:bodyPr/>
          <a:lstStyle/>
          <a:p>
            <a:r>
              <a:rPr lang="en-US" dirty="0"/>
              <a:t>Key considerations</a:t>
            </a:r>
          </a:p>
        </p:txBody>
      </p:sp>
      <p:sp>
        <p:nvSpPr>
          <p:cNvPr id="56324" name="AutoShape 4" descr="data:image/jpeg;base64,/9j/4AAQSkZJRgABAQAAAQABAAD/2wBDAAkGBwgHBgkIBwgKCgkLDRYPDQwMDRsUFRAWIB0iIiAdHx8kKDQsJCYxJx8fLT0tMTU3Ojo6Iys/RD84QzQ5Ojf/2wBDAQoKCg0MDRoPDxo3JR8lNzc3Nzc3Nzc3Nzc3Nzc3Nzc3Nzc3Nzc3Nzc3Nzc3Nzc3Nzc3Nzc3Nzc3Nzc3Nzc3Nzf/wAARCAB8ANIDASIAAhEBAxEB/8QAHAAAAgIDAQEAAAAAAAAAAAAAAAcFBgEECAMC/8QARhAAAQMDAQMJBAYHBwQDAAAAAQIDBAAFEQYSITEHE0FRYXGBkaEUIrHBFSMyQlLRQ2JyosLS4SQlM0VVc5IWNZTwhJOy/8QAGgEAAgMBAQAAAAAAAAAAAAAAAAUCAwQBBv/EAC4RAAICAQEGBAUFAQAAAAAAAAECAAMEEQUSEyExQTJRcZEiI0JhgRRSsdHwwf/aAAwDAQACEQMRAD8AeNFFFEIUUVjNEJmsHhWrPuMS3R1SJ0lqO0nitxWB/WqLe+VGK1tN2eGuQRu5573EeA4n0q6rHtu8A1lNt9dQ+MxiZqPuN7tltBM+fHYPUtwA+XGknc9YX+5lQkXBxtsn/Dj/AFaR5b/M1A4GSrA2jvJ6aZVbIY87G09Ivs2mB4FjkncplhjEiOmVLPW00AnzUR6ZqEl8qzpyIdqQB0F53h4AUtye00bq2pszHXqNfUzK20L276S4v8peoXT9WYTA/UZJPqT8K0XtdaldOfpNaP2GkD5VWzgDJxWy3AmOjLUKUsdaGVEeYFXDGx0+kSn9Re31GSp1hqTpvEj938qwNYajH+byD4j8qhnmXGFbLza21HocSU/GvirBRSeij2kDdaOrGWFnXGpWzn6UcV2KQg/Kt1nlI1G0fedivf7rH8pFVCs5qJxaD1Qe06Mm4dGMYkTlVlpKRNtjKx95TTpT5A5+NTcLlPsj6gmUxLi9alIC0/ukn0pP0dfbVD7Nx26DSXrn3r31nRFuv9pum6BPjvK/AlY2vLjUjkVzMQDjIG7huqctWr79aikR7gtbQ/RPjnEkeO8eBFYbdkEc6295rr2oPrHtH+KKXVl5UYrpQ1eIi46ju55n30eI4j1q9wLjEuLAfgyWn2jwU2oEf0pbbj21H4xGFV9do+EzaorGazVMuhRRRRCFFFFEIUUV5SX2ozK3n1pbabSVLWo4CQOJJogeU9FEBJJIAA3nNUHVXKLGgKXFsoRLkjIU8T9W2f4j3edVjW2uH7ypyFbFLZt3BSwSFvjt6k9nT09VUsdXVTrE2Z0e72/uKMraH01e827pc512k+0XGS5IdGcFZ3J7hwA7q1KMdlGKcqoUaLFJYsdT1mKKMUVKcmRUvpvT03UU3mIQCW0b3X1g7LY+Z7KjYUZ6bLZixkbbzywhCesnr7Kf+nLJHsVrZhRhnZGXHOlxR4k1gz8v9Omi+IzZh4vGbU9BK1MtVi0LZFzkxkSZuNhtx/epazwA6hxJx0Cl1I1VqCY9k3KSFLVhLTCtkZPAJAqxcrl0Mi8x7chfuRG9taR+NXX4AedVTTklmHf7dJlY5luShS88AM8fDj4VXi1fJNrjeY8+csyLPmitOSjlyjR0rZb4/EW3qssy4brfusSQFuNnvx8zjAqia80ynTlxbMYrVCkglva37BHFOfHd/SnehaVoCkqCkkZBBzkUqOVm9xp0qLboriXPZlKW8pJyAvgE588+FYcG+18nkNAeo7TXmU1pRz6+feL+iiivQxJCiiiiEKKKKITPCtq3XCba5AkW+U5Hd6Sg8e8cD41qUVxlDDQ9J0MQdRGrpjlKYkFMa/JTGdO4SUn6s/tfh+HdTEQ4hxAWhSVIIyFA5BrmarTo/WUzTzoZdK5NvP2mSre32o6u7h3UnytmA/HT7RpjbQI+G33jyorUts+LcobcuE8l5l0ZSpJ9O/srbpGQQdDHAII1EKKKKJ2fJO6k5yjasVeJirZBcPsDC/fUlWOeWP4QfUZ6qufKXfl2myCPGXsyZhLaSOKUfeV8vGksNwAHAU52Zi6/Nb8f3FO0Mkj5a/mbtnkRItzYfuMf2mM2rK2Mfb3buO7jjypt6Yt2mdRW4zWdOxmEbZQEuMpycdO6kvv6Bk10HpO3fRWnYEMjC0NAudqjvV6k1btUhVBBOp+8q2cCzEEcprStL6Zix3X3rPCS20grUeaG4AZNUuDftCS5CGXdPojpWoJDjjCSASd2cHdVm5ULh7FpV9pKsOS1BhPaDvV6A0kyhTn1aAVKX7oA6Sd1VYNBurL2MfeW5dwqsCoB7R4zdB6cltlIgiOojcthRQR8qVWrNOP6buKYziucYcSVMvYxtDpB7R8x4PtkYZQDvISPhVC5YkNmyQnFblplYT3FJz8KpwMq0XBCdQZbmY9ZqLgaESG5IrQJFxk3V1OUR0821n8at5PgP/1TYJCRk8BVc5Pbd9G6VhoUnDjyS+5u6Vbx5DA8K2tZT/o3TVwk7WysMlCD+srcPU1nynN+QdPPQS7HQU0c/WI/UE/6Tvk+aFZDzylJPWkbk+gFaFfIAAAHRWa9QqhQFE887FmJm43drm1HEdq5TUMAYDSJCwkDqwDwrUzRjdmjFAUDoJwsT1MxRWcVipTkKKyRjjWKIQooyPxDzoohCis4oxRCYoo8DRXISyaK1S7pyfh0qVAdP1zY37P64HWPUU82HW32W3mVhba0hSVA7iDwNc00z+SW/qcQ5Y5JOWwXYyj+HPvJ8CcjvPVSjaeJqvGX8xrs/JIPCbp2jLooopFHMSHKfOVM1Y83tZbioSykdAP2j6n0FVPoqV1Ssr1JcyonPtSxv78VFV67HQJUqjynl8hi1rE+cmdIW03TUtvjAe5zocc/YScnz4eNdAjdSt5HbftSJ9zWnchIYbPad6v4fWmiaRbUt3790do42dXuVbx7xScr9wEi8xIKVHZitFah+sv+iR51A6FtpumqILWzlppXPunqSneP3sCpG96Z1LeNQTZQtTwDz52VLWgAJzhJ48MAVftC6UGm4ji5C0uTpGOdUn7KAOCR+fTWxsivHxAinViP5mVabLskuw5ay1DhS05THvpe/WrTrBJUpYU6R93a3DHaEhR8qtuqNUwNPRFLecS5KI+rjIUNtR6+wdtUDk3bkXvWMi7zjzi2UFxSsbttW4Y7ANryFYcOoorXnoo5es2ZNiuRSOp6+kbbaA2hKEABKQAAOiqprjUdntqmLfd4Dk5Lw5zm0BJCcHcTkj/0VbTupC67uP0nqqc6FbTbSgw32JTuP720fGo4FAut0PQTubcaa+XUy6aclaQ1BcvYIumebXsFwrcaRsgDHHCiemrV/wBIad/0eJ4tiqpyO27YizrmtPvOqDLZP4U7z6n0q93mci2WmXOc+ywypwgcTgZxXcolbzXWTp06wxwGpDuB7RGawMMalms25luPFZVzKQynAyBhRx358hVlZv8AoNtpDatPSVlCQNpTLZKu37dUN1a3XFOOnK1qKlntJyantGacd1FdUtLSoQmsKkuA43dCR2n4Zp1dUi1DiMdFHnFFVjG0hANT9oytP2XTF8tyZzGn0sMrJCA+2AVgfeGCd1SJ0dpwA5tEX/hU0y2hhpDTSAhtCQlKU7gAOAqi8p+qDAi/Q8Fz+1SE5eUn9G2ejvPw8KQ1m26zcQnn946sFdNe84HL7Sh6pdt8++iJpyA2lhCuab9nRvfXnee7q8T01edL8nESM0iRfgJMgjPMA/Vo7/xH0rV5JbA3zK73IRlSiWow6AkblKHjkeBpiSnhHiuvFKlc2hStlIyTgZwBWvLy2T5FR5DqZmxsZW+dYOvQSi6j1VY7BONui2ZiS40BzuyhCUoz93hvOKk4tj05q2zMz021DHtCSdpsBC0EEg7xxwQeylFJi3aS+5JkW+cp11RcX/ZnOJ3nG7tp56RgKtem7fDc3OIaBWP1j7x9SaMqtcetSjfF35wx3a92Dr8PpE1q7Tjum7p7MtZdYdBVHdI3qHSD2j8qltG27St3XFt85M43N7azsqKW9wJ4jsFWTlkabNpt7pA20ySkHpwUkkeg8qi+R63h25TrgpO5lsNIParefQDzrV+oZ8LiMdCPLzmfghcvcA5feWYcm2mz+hk/+Qqq3I0BHd1V7Gy4uLbUtp2VLdy48rGVBGeoYyejHk0yQkFSiAAMnPRSRnaued1oi9YLjEZwoZbB/RbwcdpBzWPEfKu3t1jyE1ZSY9YXVepjGPJ/pv2XmBAP+5zqtvPXtZ/pSyWy7pDWrbYcK0xX0HbI3raVjOe3BI7xTOOvtOCJ7R7eD7ueaCTznds9dKDUt1VfLxKuJRzYdI2EE70pAwPHdV+At7Mws1007yjMNKhSmmuvadC851DIorWtq9u3RVEb1MoPoKKTlQDGg3oktfRVRdXXFJTgLWHU9oUAfjmq9TO5X7QSiJeGk52PqHiBwBJKSfEkeNL2zwVXG7Q4SASX3kIPYnPvHwGT4V6fDuDY4by/5PP5NRW8r5x18n9tNs0rCbWPrXUl5zIwQVnOPAYHhXvrS6LtGm5stlew/sbDKt25atwO/qznwqZbQlttKEjCUjAHZS05Y7iSqBbEKGN77gB8E/xUhoU5GSNe51jq5uBjnTsJUjrTUuT/AHw//wAED+GteRqe+yUlL13lqSeIC9n4YqIor0nAqHRR7RAb7D1Yz6UpS1la1Fa1HKlKOST1k04eSe3Kh6dVKcGHJjxWMj7g90fAnxpPNNOPuIZZTtOOKCEJ61HcK6OtcNFvtsaG39lhpKAQMZwKX7Ws3axWO/8AAm7Zte9YXPaeGorgm1WSbOURllpSk9qsbvXFc7b8ZUSpXEknJUek02eWC5c1aYluQrCpDvOLHWhI/mI8qXulLcbrqKBEx7heC3N33E7z54x41zZqiqhrT/tIZ7Gy4ViOnSFt+iNNwYePfS3tOftK94+pNQPKzcfZdPNw0n6yY6E4B+4nefkPGruMAbqTXKtchL1KIgPuQmgk9ile8fTZpfhKbskMfWbsthVj7o9JUocR+dLZiRUbb7yglCR1/wDu+n3pexsaftDUJoArA2nnMf4izxPyHZVY5MdM+wRfpeagiTJThlCk4LTZ+Z492O2r8dyat2jlcVuGvQfzK8DG4a77dTIjVN9j6ftLs1/Cl/ZZazguLPAfn2Ug50t+bJelS3Ct91RWtXWfyq+60tOq9RXdTiLQ4IbBKI6S+1vGft42uJ+GKpN0tc20yxFuUfmX1IDgQVpUdkkgHcT1Hyrbs2uqteTAsZjzrHsbod0R9aZjIiaftzDY91EdHwzULyhamkadgxzBS0ZT7uBzoyAkDJOMjsHjWeTq+tXWxMR1LHtcRAbdRnfgbgruI9arvLDEkuyLa+2w44ylC0lSEkgKJHHFLaaQcvct84wstIxt6uRkflF1PKdSzFjRH3lfZQ1GWpR7gFZrfGrdd4/7Cs//AAHfzr15KtOSWZLl4nMLZSEFuOlxOFKz9pWDw4Y86vGob5DsEBcuY4M4PNtA+84rqAq++ylbeHVWDKKa7TVxLHIie1bqO83cMRLzGTGcjqKw3zakKyRxIPZnzpmcmtuEDSkZePfl5kKPWFfZ/dxSjUqTqXUW09uenyADs/dBOMDuHwroKOyiOw2y0AENpCUgDAAHRU9okV1JUBp3M5ggva1hOvaV/lAuRtelpjrZw86Ay3v6VHBPgMnwpFDdwpjcsVy25UG2IVuQkvuAHpO5P8XpS4rXsurco3u5mTaFm9dp5TNGCr3RvJ3CsVNaPtirtqWDGAyhLgdd3Z9xJyfPcPGt9jhELHtMlalmCjvHvCTzUKO2pOChtKSO4UVsbI6qK8cSDPUbrTXuUJi4wXocpG008kpUPnSCu9unacvLkRTjjb7Ry2+0ooKk9CgRw3Z9RXQxGRxqvay0wxqO383kNy2sqYexwPUew1twcrgNo3hMy5mNxV3l6iJb6bvHA3i5f+Y5/NWrJkyJThdlyHX3cAbbqys47zX3cIMm3THYk1otPtHCkH0I6x21rV6NFTxKIhcvroxhRRRVkhLNydW83DVkXIy3GCn1+AwPUjyNPThS65HbfsQJ1xUnBedDTZ60p4nzJHhV8uUtECBImO/YYbUs57BmvM7Rs4uRoO3KegwE4dOp7xL8pVw9v1ZISlWW4qEsJHRkbz6n0qvwZ0q3P8/BkrYd2SnbRxweI9K8XnXH3nHnjtOuKK1q61E5PrXxXoKqglQr+0SWWFrC8mTqnUH+szf/ALKjH5D0iSuS+4tx9atpTizkk9deWTRk1Na0Xwge0ibGbqZNDVuoR/nEodxH5Vkav1EDuvErzB+VQdFR4FX7R7TvGs/cfeTw1jqQf5xJ8Qn8qi7hPl3OSZU95b75ASVq44HDhurVoya6tSKdVUCDWuw0J1ntElSIUhMiG+4w+ng42opPd2jsq3ROUu+MNhLyIsrA3Fxsg+hHwql1mo2UV2+NdZ2u6yvwnSXKbylX6QgpZTFjZGMttkkeZNVSbNlT3y/NkuyHTxW4okju6h2CvCsUV49VXgXSFl1lniOs2IM2Rb5jcuG5zUhrJQsJBIJBB47uBNTidd6lAwboo97SPyquZNYqTU1udXUH8Ti2unJTpNq5XCXc5ipc54vPqABWQBuHAbq1aKzjp6KmAFGg6SBJJ1Mx0U4+TLTRtNuNwmNbM2WNwVxbb6B47ifDqqt8nWjTPcbu90aIiJO1HaWP8U9CiPw/Hu4tscBSPaWWG+Uh9f6jfZ+Lp8x/xM0UUUnjaFYIzWaKISB1RpiBqOKG5SSh5vPMvo+0g/MdlJrUWnLjp58ontAsqVhuQ2MoX+R7D610HXjJjtSmVMyGkOtLGFIWMgjurbi51lHLqvlMeThpdz6Gc1UHgaauouTOO9tvWJ4R3DvMd0koPYDxT61V7BpK5t6sgRLnBdbaDvOKcxlshGT9obt5AGOO+naZ1LoWB5jtE74dquFIjY0tbRadPwYRAC22hzmOlR3q9Sar3KxcDF02IqFYXLdCDj8I94/ADxq6gY+VJzlYuBl6jbhpVlqIyBgfjVvPps0kwUN2SC3rG+WwqxyB6SlHgKxRRXqJ56FFFFEIUUUUQhRRRRCFFFFEIUUUUQhRX0ASQAMk8AONWmw6CvN22XHmxCjK/SPghRHYjj54quy6uoaudJZXU9h0UayrIQpxxLbaVLWo4ShIyVHqA6aZWjeTs7SJ2oUDA3tw+Piv8h49VW/Tmk7Xp9G1Fb5yQR70h33lnu6h2CrBSPK2m1gKVch5xvjbPCHes5mfKEhKQkDAG4CvqiilUZwoooohCiiiiEKKKKITGKMAVmiiE+TSo1PoC+yblLuEZ9iYX3FL2SdhQBO4YO44GBxpsUVfRkPQ2qSm6hLl0ac6zbJdYKymZbZbRH3iySnwUNx86j8jOARmumiBjGKjptmtc7dMt0R//cZSr5UzTa5+pYubZf7WnO9GKeUnQemngf7tS2etpak/A1GyuTiwY9wS0dz2fiDWqvaVT9j/AL8zM+A69xE95UUzX+Tu0tpJTKn/APNH8leKdAWsqI9qnbv10fyVpGShlP6douKzTPZ5OrQSNqVPI6ucR8k1LxuTnToCStmQ4f1nzv8ALFVPnVp1B/35k0xHboRExw416MMOyTiO048rqbQVEeAp8R9HadikFuzxVEdLiNs/vZqZYYZYSEstNtpHQhIFY32uvRVmpdlt9TRF27ROobgApFvcYQfvSfq/Q7/SrXauSvCgu7XDaA/RR04/ePyApnVisdm0735Dl6TVXs+lOZ5yIsumLNZkgwILaHOl1XvLPieHhUxgVmisLMzHVjrNqqqjRRpMYrNFFRkoUUUUQhRRRRCf/9k="/>
          <p:cNvSpPr>
            <a:spLocks noChangeAspect="1" noChangeArrowheads="1"/>
          </p:cNvSpPr>
          <p:nvPr/>
        </p:nvSpPr>
        <p:spPr bwMode="auto">
          <a:xfrm>
            <a:off x="63500" y="-390525"/>
            <a:ext cx="1352550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36" name="AutoShape 16" descr="data:image/jpeg;base64,/9j/4AAQSkZJRgABAQAAAQABAAD/2wBDAAkGBwgHBgkIBwgKCgkLDRYPDQwMDRsUFRAWIB0iIiAdHx8kKDQsJCYxJx8fLT0tMTU3Ojo6Iys/RD84QzQ5Ojf/2wBDAQoKCg0MDRoPDxo3JR8lNzc3Nzc3Nzc3Nzc3Nzc3Nzc3Nzc3Nzc3Nzc3Nzc3Nzc3Nzc3Nzc3Nzc3Nzc3Nzc3Nzf/wAARCACMAIwDASIAAhEBAxEB/8QAHAABAAICAwEAAAAAAAAAAAAAAAEHBggCBAUD/8QAQRAAAQMDAQQECwcCBQUAAAAAAQACAwQFEQYHEiFREzFBkQgUIjZhcXSBobKzIzI3UnJ1sTVCFWKTwdEXM1Rzov/EABoBAQADAQEBAAAAAAAAAAAAAAADBAUCAQb/xAAwEQACAQMDAQQJBQEAAAAAAAAAAQIDBBESITEFEyI0gRQVMkFCUWHR4SMzkaGx8P/aAAwDAQACEQMRAD8Au/cbyHcm43kO5SFKA47reQ7k3W8h3KUQEbreQ7k3W8h3KUQEbreQ7k3W8h3KUQEbreQ7k3G8h3KUQEbjeQ7k3G8h3KUQEbjeQ7k3G8h3KUQEbjeQ7k3RyHcpRARujkO5NxvIdylEAREQBERAEREARRlC4DrKAlRlYrfte2S0PfCJnVdQ3gYafysH0u6h3rCLhtRvE5IoKSmpGk8C/MrsfAfBRyqwjyy/Q6ZdV1mMdvm9i4chMqhJtbammdk3eVnojjY0fKuMes9SscCLzUHHYWsOf/lR+kxLvqC5xnUv7+xfueKnKpeh2mX+nePGmUtWzkWGN3eOHwWYWTaXZ64sjuAfbpjw+1O9Hn9Y/wBwF3GtGRUr9Ku6Ky45X03/ACZwi4RyskY18b2ua4ZDmnIK5KUziUynYoQHJQpUIAiIgCIupcq6nttDNWVkrYqeFu8957AjeD1Jt4Rwu91o7PRSVlfM2KFnaeJJ5Adp9CpvVWuLjfnOhp3PoqDPCJjsPf8ArI7PQOHrXmao1PNqO4mpqJBHTs4U8G9wjHM83HtPuXY0lpes1NUfYnoaKM/a1JGQP8rR2n4D4KnOrKb0wPqbPp9Gzp9vc8/5+Tw6WCWombTUkMksrvuxxMLifcFmNp2aXyuYJKx8FvYf7ZPtH+8NOB3q0rBp63WGmENvgDCR5cruL5P1HtXrDgu4265kVLnrtSTxRWF8/f8AYrqm2UUDQPGbnVyHt3GsYD8D/K5TbKbW4fY3GujcO07jh8q47QdqdFpaplttHSyVdzYBvNdlkUeQCMnrPA9Q7wvH2M6pvGqdRXqpvFWZA2nj6OFnkxxeU7O63s9fX6VaVn+nr07Gb60u9X7jOFz2XXamYX26sp6zH9j2mJ38kE9ywyvoKy21Hi9xpZaaX8sjev1HqPuytksLqXO2Ud0pXU1wp454XdbXjOPSORVaVvF8bF+365Wg8VVqX8MorTmqLnp2UeJydJTZ8qllcSw+r8p9I7irm0zqOh1FR9PRvLZG4EsLvvRn0/8AKq3Weh59Ph1ZQudUW7+4u+/D+rm309nbzWM2q6z2e4RV9vqGxzx/5uD29rXcwVFCpKk8S4NG5s7fqNPtqLxL/tmbJDqUrx9L3+l1Dao62kOCfJkjJ4xv7QV66uJprKPlJwlCTjJYaOShQ52Aqo17tgp7TPLb9ORR1lXGd2SpfxhjPIYOXEd3rUlOnKo8RRw3gthFqLeNZaivT3OuF3qntdn7Nj+jYAezdbgLwcN/KO5XV06eN5HOs3YXCWKOVu5Ixr2/lcMhaoaf17qWwSNNHc5pIR109S4yxn0YPEe4hX5s92iW/WEJh3PFbnE3MlK52Q4fmYe0fEdvNQVrWpRWXujpSyZb4jSHh4rB/phfWOGOJu7GxrG8mjAVa7fK6tt+mLfNQVlRSyOrw1z4JXRkjo3nBIPVwCprT+or7Nf7ZFLe7m9j6uJrmuq5CCC8ZBGepKVrKpBzTDk+DbJSoxwWqmrdR32HVd6hhvdzjijuE7WMZVyANaJHYAGeAXNCg60mk+A3g7u2j8Rbn+mL6bVlPg4/1a9+zxfM5VHV1VRWzunq6iaeZ33pJnl7j6yeK+tDcq63Oe631tTSOeAHGnmdGXD04PFa87dyoKlncjT3ybmotTtO6jv0uoLXHLe7m9j6yFrmuq5CHAvGQRniFth6FkV6EqLw2SJ5IcxrgQ4AgjBB7V8fEqX/AMaH/TC1/wBtF6u1BrqeChuldTQiCI9HDUPY3JHXgFd3YPd7pcdY1cNwudbVRNtz3Bk9Q97Q7pIxnBPXxK7dpJUu1yFPDwi9ooIos9FGxmevdaBlfVEVU9Kq246xls1uislumMdZWtLpntPlRw8Rgci48M8gfQtf443SOayNpc5xAa1oyXHkB2rKdqdyddNeXaUv32RTdBH/AJWsG7jvBPvWS7BdPR3TUM91qo9+K3MHRAjh0ruo+4A+8jktmko29vrfJG92epo3Yo6qgjrNUVMkG9hzaOnIDgOT3EcPUO9Zodj2jCzdFBOD+bxqTP8AKz4DHUpWZO5qzeXI70ooDW+xyqtMEldp2aWup2NLn0rwDM0c24GH+rgeHavR2JaEe6aHVVzY9gbk0ERy3eyMGQ+jBOOfXyV2kZ60a0N4AYXcrupKnobPNKKq8InzStv7gPpyKkNNeclp9th+cK7/AAivNO3fuA+nIqP0z5yWn22H5wr1n4d+ZzLk3F61gldsk0rX19TW1MVUZ6mZ80hFQQC5xJOB6ys8CLKjOUXmLwSGp20iy0entX1tstzXtpoQwsD3bx4tBPH1le7se0jatW11yhvDJXMp4WOj6OQswSTnOPUuptp/EW5fpi+m1ZT4OH9Vvfs8XzOWvVnJWilncjXtGb0myHSlHVwVUENWJYJGyMJqCcOaQR8Qs/RFkSnKftPJIjWjbp+INR7PF/C7/g8+e9Z+2SfViXQ26fiDUezxfwu/4PPnvWftkn1Ylry8H5EfxGxCIixiQ0/1g1zNWXprsg+Pz9f/ALHK3fBykYbZeo8jpBPG4jPHG6f+CsG20Wd9r11WS7p6Gua2pjOOHEYcM/qB7wvjso1XHpTUzX1j92grG9DUH8nHLX+4/AlbVVOrarT9CNbSNokXzilZLG2SNwcxwy1wOQRzBXNYpISi+FXV09FTS1NXMyGCJpdJI9wDWgdpK+Fmu1De7dDcLZUNnpZm5Y9vxBB4gjtB6k92QVv4RXmnbf3AfTkVH6Z85LT7bD84V4eEV5p239wH05FSGmvOO1e2w/OFsWfh35kcuTcVERY5IawbafxFuX6YvptWU+Dh/Vb37PF8zli22j8Rbn+mL6bVlHg48Lte/Z4vmK16vg15Ea9ovdEUZWQSGtO3T8Qaj2eL+F3/AAefPes/bJPqxLobdPxBqPZ4v4Xf8Hnz3rP2yT6sS2ZeD8iP4jYhERYxIYZtQ0Y3WFjEcG6y40rjJSyEDBOOLCewHh7wD2LWKtpKmgq5aSshfBUwuLZInjDmkLdBYvrHQlk1bHm4QGOraAGVcGGyNA7CceUPQfgrlrdul3ZcHLjk1/0ntH1DpeMQUk7amjBGKaqy9rBybxBb6gcehZk/b1XGIhlgpxJjg41LiO7dH8rqXjYffIJXG019HVw5OOlJieB2DqIPevB/6S618Y6P/CWbucdJ41Fu+v72fgrjVnUepnPeR5erNc37Vha26VQbTt4ilgBZFnmRk5PrJwsv2EXW8QagkttHC6otczekquOG05xwfnqycAY6z7l2rBsNuU0rX3+4QU0APGOk8uRw9ZGB3FXNp+wW3TtA2htNKyCAcXYGXPdjG849ZPDrKhuLiiodnTR6k+WV74RPmlbf3AfTkVH6a847V7bD84WyG1bSVw1hZaShtktPHJFViZxncQN3cc3hgHjlwVc2nYvqShutFVyVdtcyCojlcBI/JDXAnHk9eAlrWhCg4ye+4aeS+wpUBSs07NbtvNulpNcGrc09FW07Hsd2EtG64fAH3hY7oTV9Xo68+PU0TZ4pIzHNA527vt6xg9hBWyGttIUGr7T4lWl0cjDvQVDB5UTv9weojtVKV2xbVUE7m0xoaqLOGyNm3CRzII4fFatvcUpUuzqnDTzlHt3fbtUvpy2z2ZkMpH/dqpd8NP6W4z3q3NJ+PO09bpLs9z6+WBslQTjg9w3iMDhgZx7lTWntiN2kq2Pv1XSwUrXAujhJke/0dQA9fFX2AGtAaMADAA7FTuexWFSPVn3mtO3T8Qaj2eL+F3/B589qz9sk+rEsp2j7ML3qnVM10oKihjp3xMYGzPcHZA48A0rs7LNnF40hqOe43Goo5YZKN8AED3FwcXscOto4YaVaden6Lozvg8x3i1kRFmHYREQAqFKIAiIgCIiAIiIAiIgCIiAIiIAiIgCIiAIhUICUUKUARFCAlERAEREAREQBERAEREB//9k="/>
          <p:cNvSpPr>
            <a:spLocks noChangeAspect="1" noChangeArrowheads="1"/>
          </p:cNvSpPr>
          <p:nvPr/>
        </p:nvSpPr>
        <p:spPr bwMode="auto">
          <a:xfrm>
            <a:off x="63500" y="-566738"/>
            <a:ext cx="1162050" cy="11620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640080" y="6400800"/>
            <a:ext cx="2133600" cy="457200"/>
          </a:xfrm>
        </p:spPr>
        <p:txBody>
          <a:bodyPr/>
          <a:lstStyle/>
          <a:p>
            <a:fld id="{91B70586-A814-475D-9A9A-CADC06B598E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AutoShape 2" descr="Image result for winning m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winning me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winning mem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Image result for winning mem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0A9175-EE22-42B8-83BB-65DA7091CA03}"/>
              </a:ext>
            </a:extLst>
          </p:cNvPr>
          <p:cNvSpPr txBox="1"/>
          <p:nvPr/>
        </p:nvSpPr>
        <p:spPr>
          <a:xfrm>
            <a:off x="563880" y="1219200"/>
            <a:ext cx="7940040" cy="4462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>
                <a:solidFill>
                  <a:srgbClr val="000000"/>
                </a:solidFill>
              </a:rPr>
              <a:t>GDPR readiness can be complex for some organizations. Leadership should begin to prepare the organization for the journey.</a:t>
            </a:r>
          </a:p>
          <a:p>
            <a:pPr lvl="0"/>
            <a:endParaRPr lang="en-US" dirty="0">
              <a:solidFill>
                <a:srgbClr val="000000"/>
              </a:solidFill>
            </a:endParaRP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Key is establishing the DPO role, as required (internal or external)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Understand GDPR relevant processing activities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Gain clarity on the organization’s responsibility and risk</a:t>
            </a:r>
          </a:p>
          <a:p>
            <a:pPr marL="342900" lvl="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Complying with rights of the individual is not trivial </a:t>
            </a:r>
            <a:r>
              <a:rPr lang="mr-IN" dirty="0">
                <a:solidFill>
                  <a:srgbClr val="000000"/>
                </a:solidFill>
              </a:rPr>
              <a:t>–</a:t>
            </a:r>
            <a:r>
              <a:rPr lang="en-US" dirty="0">
                <a:solidFill>
                  <a:srgbClr val="000000"/>
                </a:solidFill>
              </a:rPr>
              <a:t> business processes, service desk, and technology impacts. Factor effort into 2018 budget </a:t>
            </a:r>
            <a:r>
              <a:rPr lang="mr-IN" dirty="0">
                <a:solidFill>
                  <a:srgbClr val="000000"/>
                </a:solidFill>
              </a:rPr>
              <a:t>–</a:t>
            </a:r>
            <a:r>
              <a:rPr lang="en-US" dirty="0">
                <a:solidFill>
                  <a:srgbClr val="000000"/>
                </a:solidFill>
              </a:rPr>
              <a:t> resource impact is key consideration (assuming good security practices).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Processor assessment is key </a:t>
            </a:r>
            <a:r>
              <a:rPr lang="mr-IN" dirty="0">
                <a:solidFill>
                  <a:srgbClr val="000000"/>
                </a:solidFill>
              </a:rPr>
              <a:t>–</a:t>
            </a:r>
            <a:r>
              <a:rPr lang="en-US" dirty="0">
                <a:solidFill>
                  <a:srgbClr val="000000"/>
                </a:solidFill>
              </a:rPr>
              <a:t> liability isn’t shifted to the processor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Certification is not defined and is not required. DPA (supervisory authority) will assign certification bodies and certification guidelines. Move forward with readiness while tracking DPA guidance.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3158679-651B-4BD6-B8C5-4668387233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2193290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-152400"/>
            <a:ext cx="5379720" cy="838200"/>
          </a:xfrm>
        </p:spPr>
        <p:txBody>
          <a:bodyPr/>
          <a:lstStyle/>
          <a:p>
            <a:r>
              <a:rPr lang="en-US" dirty="0"/>
              <a:t>GDPR overview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40080" y="762000"/>
            <a:ext cx="7863840" cy="685800"/>
          </a:xfrm>
        </p:spPr>
        <p:txBody>
          <a:bodyPr/>
          <a:lstStyle/>
          <a:p>
            <a:r>
              <a:rPr lang="en-US" dirty="0"/>
              <a:t>misperceptions</a:t>
            </a:r>
          </a:p>
        </p:txBody>
      </p:sp>
      <p:sp>
        <p:nvSpPr>
          <p:cNvPr id="56324" name="AutoShape 4" descr="data:image/jpeg;base64,/9j/4AAQSkZJRgABAQAAAQABAAD/2wBDAAkGBwgHBgkIBwgKCgkLDRYPDQwMDRsUFRAWIB0iIiAdHx8kKDQsJCYxJx8fLT0tMTU3Ojo6Iys/RD84QzQ5Ojf/2wBDAQoKCg0MDRoPDxo3JR8lNzc3Nzc3Nzc3Nzc3Nzc3Nzc3Nzc3Nzc3Nzc3Nzc3Nzc3Nzc3Nzc3Nzc3Nzc3Nzc3Nzf/wAARCAB8ANIDASIAAhEBAxEB/8QAHAAAAgIDAQEAAAAAAAAAAAAAAAcFBgEECAMC/8QARhAAAQMDAQMJBAYHBwQDAAAAAQIDBAAFEQYSITEHE0FRYXGBkaEUIrHBFSMyQlLRQ2JyosLS4SQlM0VVc5IWNZTwhJOy/8QAGgEAAgMBAQAAAAAAAAAAAAAAAAUCAwQBBv/EAC4RAAICAQEGBAUFAQAAAAAAAAECAAMEEQUSEyExQTJRcZEiI0JhgRRSsdHwwf/aAAwDAQACEQMRAD8AeNFFFEIUUVjNEJmsHhWrPuMS3R1SJ0lqO0nitxWB/WqLe+VGK1tN2eGuQRu5573EeA4n0q6rHtu8A1lNt9dQ+MxiZqPuN7tltBM+fHYPUtwA+XGknc9YX+5lQkXBxtsn/Dj/AFaR5b/M1A4GSrA2jvJ6aZVbIY87G09Ivs2mB4FjkncplhjEiOmVLPW00AnzUR6ZqEl8qzpyIdqQB0F53h4AUtye00bq2pszHXqNfUzK20L276S4v8peoXT9WYTA/UZJPqT8K0XtdaldOfpNaP2GkD5VWzgDJxWy3AmOjLUKUsdaGVEeYFXDGx0+kSn9Re31GSp1hqTpvEj938qwNYajH+byD4j8qhnmXGFbLza21HocSU/GvirBRSeij2kDdaOrGWFnXGpWzn6UcV2KQg/Kt1nlI1G0fedivf7rH8pFVCs5qJxaD1Qe06Mm4dGMYkTlVlpKRNtjKx95TTpT5A5+NTcLlPsj6gmUxLi9alIC0/ukn0pP0dfbVD7Nx26DSXrn3r31nRFuv9pum6BPjvK/AlY2vLjUjkVzMQDjIG7huqctWr79aikR7gtbQ/RPjnEkeO8eBFYbdkEc6295rr2oPrHtH+KKXVl5UYrpQ1eIi46ju55n30eI4j1q9wLjEuLAfgyWn2jwU2oEf0pbbj21H4xGFV9do+EzaorGazVMuhRRRRCFFFFEIUUV5SX2ozK3n1pbabSVLWo4CQOJJogeU9FEBJJIAA3nNUHVXKLGgKXFsoRLkjIU8T9W2f4j3edVjW2uH7ypyFbFLZt3BSwSFvjt6k9nT09VUsdXVTrE2Z0e72/uKMraH01e827pc512k+0XGS5IdGcFZ3J7hwA7q1KMdlGKcqoUaLFJYsdT1mKKMUVKcmRUvpvT03UU3mIQCW0b3X1g7LY+Z7KjYUZ6bLZixkbbzywhCesnr7Kf+nLJHsVrZhRhnZGXHOlxR4k1gz8v9Omi+IzZh4vGbU9BK1MtVi0LZFzkxkSZuNhtx/epazwA6hxJx0Cl1I1VqCY9k3KSFLVhLTCtkZPAJAqxcrl0Mi8x7chfuRG9taR+NXX4AedVTTklmHf7dJlY5luShS88AM8fDj4VXi1fJNrjeY8+csyLPmitOSjlyjR0rZb4/EW3qssy4brfusSQFuNnvx8zjAqia80ynTlxbMYrVCkglva37BHFOfHd/SnehaVoCkqCkkZBBzkUqOVm9xp0qLboriXPZlKW8pJyAvgE588+FYcG+18nkNAeo7TXmU1pRz6+feL+iiivQxJCiiiiEKKKKITPCtq3XCba5AkW+U5Hd6Sg8e8cD41qUVxlDDQ9J0MQdRGrpjlKYkFMa/JTGdO4SUn6s/tfh+HdTEQ4hxAWhSVIIyFA5BrmarTo/WUzTzoZdK5NvP2mSre32o6u7h3UnytmA/HT7RpjbQI+G33jyorUts+LcobcuE8l5l0ZSpJ9O/srbpGQQdDHAII1EKKKKJ2fJO6k5yjasVeJirZBcPsDC/fUlWOeWP4QfUZ6qufKXfl2myCPGXsyZhLaSOKUfeV8vGksNwAHAU52Zi6/Nb8f3FO0Mkj5a/mbtnkRItzYfuMf2mM2rK2Mfb3buO7jjypt6Yt2mdRW4zWdOxmEbZQEuMpycdO6kvv6Bk10HpO3fRWnYEMjC0NAudqjvV6k1btUhVBBOp+8q2cCzEEcprStL6Zix3X3rPCS20grUeaG4AZNUuDftCS5CGXdPojpWoJDjjCSASd2cHdVm5ULh7FpV9pKsOS1BhPaDvV6A0kyhTn1aAVKX7oA6Sd1VYNBurL2MfeW5dwqsCoB7R4zdB6cltlIgiOojcthRQR8qVWrNOP6buKYziucYcSVMvYxtDpB7R8x4PtkYZQDvISPhVC5YkNmyQnFblplYT3FJz8KpwMq0XBCdQZbmY9ZqLgaESG5IrQJFxk3V1OUR0821n8at5PgP/1TYJCRk8BVc5Pbd9G6VhoUnDjyS+5u6Vbx5DA8K2tZT/o3TVwk7WysMlCD+srcPU1nynN+QdPPQS7HQU0c/WI/UE/6Tvk+aFZDzylJPWkbk+gFaFfIAAAHRWa9QqhQFE887FmJm43drm1HEdq5TUMAYDSJCwkDqwDwrUzRjdmjFAUDoJwsT1MxRWcVipTkKKyRjjWKIQooyPxDzoohCis4oxRCYoo8DRXISyaK1S7pyfh0qVAdP1zY37P64HWPUU82HW32W3mVhba0hSVA7iDwNc00z+SW/qcQ5Y5JOWwXYyj+HPvJ8CcjvPVSjaeJqvGX8xrs/JIPCbp2jLooopFHMSHKfOVM1Y83tZbioSykdAP2j6n0FVPoqV1Ssr1JcyonPtSxv78VFV67HQJUqjynl8hi1rE+cmdIW03TUtvjAe5zocc/YScnz4eNdAjdSt5HbftSJ9zWnchIYbPad6v4fWmiaRbUt3790do42dXuVbx7xScr9wEi8xIKVHZitFah+sv+iR51A6FtpumqILWzlppXPunqSneP3sCpG96Z1LeNQTZQtTwDz52VLWgAJzhJ48MAVftC6UGm4ji5C0uTpGOdUn7KAOCR+fTWxsivHxAinViP5mVabLskuw5ay1DhS05THvpe/WrTrBJUpYU6R93a3DHaEhR8qtuqNUwNPRFLecS5KI+rjIUNtR6+wdtUDk3bkXvWMi7zjzi2UFxSsbttW4Y7ANryFYcOoorXnoo5es2ZNiuRSOp6+kbbaA2hKEABKQAAOiqprjUdntqmLfd4Dk5Lw5zm0BJCcHcTkj/0VbTupC67uP0nqqc6FbTbSgw32JTuP720fGo4FAut0PQTubcaa+XUy6aclaQ1BcvYIumebXsFwrcaRsgDHHCiemrV/wBIad/0eJ4tiqpyO27YizrmtPvOqDLZP4U7z6n0q93mci2WmXOc+ywypwgcTgZxXcolbzXWTp06wxwGpDuB7RGawMMalms25luPFZVzKQynAyBhRx358hVlZv8AoNtpDatPSVlCQNpTLZKu37dUN1a3XFOOnK1qKlntJyantGacd1FdUtLSoQmsKkuA43dCR2n4Zp1dUi1DiMdFHnFFVjG0hANT9oytP2XTF8tyZzGn0sMrJCA+2AVgfeGCd1SJ0dpwA5tEX/hU0y2hhpDTSAhtCQlKU7gAOAqi8p+qDAi/Q8Fz+1SE5eUn9G2ejvPw8KQ1m26zcQnn946sFdNe84HL7Sh6pdt8++iJpyA2lhCuab9nRvfXnee7q8T01edL8nESM0iRfgJMgjPMA/Vo7/xH0rV5JbA3zK73IRlSiWow6AkblKHjkeBpiSnhHiuvFKlc2hStlIyTgZwBWvLy2T5FR5DqZmxsZW+dYOvQSi6j1VY7BONui2ZiS40BzuyhCUoz93hvOKk4tj05q2zMz021DHtCSdpsBC0EEg7xxwQeylFJi3aS+5JkW+cp11RcX/ZnOJ3nG7tp56RgKtem7fDc3OIaBWP1j7x9SaMqtcetSjfF35wx3a92Dr8PpE1q7Tjum7p7MtZdYdBVHdI3qHSD2j8qltG27St3XFt85M43N7azsqKW9wJ4jsFWTlkabNpt7pA20ySkHpwUkkeg8qi+R63h25TrgpO5lsNIParefQDzrV+oZ8LiMdCPLzmfghcvcA5feWYcm2mz+hk/+Qqq3I0BHd1V7Gy4uLbUtp2VLdy48rGVBGeoYyejHk0yQkFSiAAMnPRSRnaued1oi9YLjEZwoZbB/RbwcdpBzWPEfKu3t1jyE1ZSY9YXVepjGPJ/pv2XmBAP+5zqtvPXtZ/pSyWy7pDWrbYcK0xX0HbI3raVjOe3BI7xTOOvtOCJ7R7eD7ueaCTznds9dKDUt1VfLxKuJRzYdI2EE70pAwPHdV+At7Mws1007yjMNKhSmmuvadC851DIorWtq9u3RVEb1MoPoKKTlQDGg3oktfRVRdXXFJTgLWHU9oUAfjmq9TO5X7QSiJeGk52PqHiBwBJKSfEkeNL2zwVXG7Q4SASX3kIPYnPvHwGT4V6fDuDY4by/5PP5NRW8r5x18n9tNs0rCbWPrXUl5zIwQVnOPAYHhXvrS6LtGm5stlew/sbDKt25atwO/qznwqZbQlttKEjCUjAHZS05Y7iSqBbEKGN77gB8E/xUhoU5GSNe51jq5uBjnTsJUjrTUuT/AHw//wAED+GteRqe+yUlL13lqSeIC9n4YqIor0nAqHRR7RAb7D1Yz6UpS1la1Fa1HKlKOST1k04eSe3Kh6dVKcGHJjxWMj7g90fAnxpPNNOPuIZZTtOOKCEJ61HcK6OtcNFvtsaG39lhpKAQMZwKX7Ws3axWO/8AAm7Zte9YXPaeGorgm1WSbOURllpSk9qsbvXFc7b8ZUSpXEknJUek02eWC5c1aYluQrCpDvOLHWhI/mI8qXulLcbrqKBEx7heC3N33E7z54x41zZqiqhrT/tIZ7Gy4ViOnSFt+iNNwYePfS3tOftK94+pNQPKzcfZdPNw0n6yY6E4B+4nefkPGruMAbqTXKtchL1KIgPuQmgk9ile8fTZpfhKbskMfWbsthVj7o9JUocR+dLZiRUbb7yglCR1/wDu+n3pexsaftDUJoArA2nnMf4izxPyHZVY5MdM+wRfpeagiTJThlCk4LTZ+Z492O2r8dyat2jlcVuGvQfzK8DG4a77dTIjVN9j6ftLs1/Cl/ZZazguLPAfn2Ug50t+bJelS3Ct91RWtXWfyq+60tOq9RXdTiLQ4IbBKI6S+1vGft42uJ+GKpN0tc20yxFuUfmX1IDgQVpUdkkgHcT1Hyrbs2uqteTAsZjzrHsbod0R9aZjIiaftzDY91EdHwzULyhamkadgxzBS0ZT7uBzoyAkDJOMjsHjWeTq+tXWxMR1LHtcRAbdRnfgbgruI9arvLDEkuyLa+2w44ylC0lSEkgKJHHFLaaQcvct84wstIxt6uRkflF1PKdSzFjRH3lfZQ1GWpR7gFZrfGrdd4/7Cs//AAHfzr15KtOSWZLl4nMLZSEFuOlxOFKz9pWDw4Y86vGob5DsEBcuY4M4PNtA+84rqAq++ylbeHVWDKKa7TVxLHIie1bqO83cMRLzGTGcjqKw3zakKyRxIPZnzpmcmtuEDSkZePfl5kKPWFfZ/dxSjUqTqXUW09uenyADs/dBOMDuHwroKOyiOw2y0AENpCUgDAAHRU9okV1JUBp3M5ggva1hOvaV/lAuRtelpjrZw86Ay3v6VHBPgMnwpFDdwpjcsVy25UG2IVuQkvuAHpO5P8XpS4rXsurco3u5mTaFm9dp5TNGCr3RvJ3CsVNaPtirtqWDGAyhLgdd3Z9xJyfPcPGt9jhELHtMlalmCjvHvCTzUKO2pOChtKSO4UVsbI6qK8cSDPUbrTXuUJi4wXocpG008kpUPnSCu9unacvLkRTjjb7Ry2+0ooKk9CgRw3Z9RXQxGRxqvay0wxqO383kNy2sqYexwPUew1twcrgNo3hMy5mNxV3l6iJb6bvHA3i5f+Y5/NWrJkyJThdlyHX3cAbbqys47zX3cIMm3THYk1otPtHCkH0I6x21rV6NFTxKIhcvroxhRRRVkhLNydW83DVkXIy3GCn1+AwPUjyNPThS65HbfsQJ1xUnBedDTZ60p4nzJHhV8uUtECBImO/YYbUs57BmvM7Rs4uRoO3KegwE4dOp7xL8pVw9v1ZISlWW4qEsJHRkbz6n0qvwZ0q3P8/BkrYd2SnbRxweI9K8XnXH3nHnjtOuKK1q61E5PrXxXoKqglQr+0SWWFrC8mTqnUH+szf/ALKjH5D0iSuS+4tx9atpTizkk9deWTRk1Na0Xwge0ibGbqZNDVuoR/nEodxH5Vkav1EDuvErzB+VQdFR4FX7R7TvGs/cfeTw1jqQf5xJ8Qn8qi7hPl3OSZU95b75ASVq44HDhurVoya6tSKdVUCDWuw0J1ntElSIUhMiG+4w+ng42opPd2jsq3ROUu+MNhLyIsrA3Fxsg+hHwql1mo2UV2+NdZ2u6yvwnSXKbylX6QgpZTFjZGMttkkeZNVSbNlT3y/NkuyHTxW4okju6h2CvCsUV49VXgXSFl1lniOs2IM2Rb5jcuG5zUhrJQsJBIJBB47uBNTidd6lAwboo97SPyquZNYqTU1udXUH8Ti2unJTpNq5XCXc5ipc54vPqABWQBuHAbq1aKzjp6KmAFGg6SBJJ1Mx0U4+TLTRtNuNwmNbM2WNwVxbb6B47ifDqqt8nWjTPcbu90aIiJO1HaWP8U9CiPw/Hu4tscBSPaWWG+Uh9f6jfZ+Lp8x/xM0UUUnjaFYIzWaKISB1RpiBqOKG5SSh5vPMvo+0g/MdlJrUWnLjp58ontAsqVhuQ2MoX+R7D610HXjJjtSmVMyGkOtLGFIWMgjurbi51lHLqvlMeThpdz6Gc1UHgaauouTOO9tvWJ4R3DvMd0koPYDxT61V7BpK5t6sgRLnBdbaDvOKcxlshGT9obt5AGOO+naZ1LoWB5jtE74dquFIjY0tbRadPwYRAC22hzmOlR3q9Sar3KxcDF02IqFYXLdCDj8I94/ADxq6gY+VJzlYuBl6jbhpVlqIyBgfjVvPps0kwUN2SC3rG+WwqxyB6SlHgKxRRXqJ56FFFFEIUUUUQhRRRRCFFFFEIUUUUQhRX0ASQAMk8AONWmw6CvN22XHmxCjK/SPghRHYjj54quy6uoaudJZXU9h0UayrIQpxxLbaVLWo4ShIyVHqA6aZWjeTs7SJ2oUDA3tw+Piv8h49VW/Tmk7Xp9G1Fb5yQR70h33lnu6h2CrBSPK2m1gKVch5xvjbPCHes5mfKEhKQkDAG4CvqiilUZwoooohCiiiiEKKKKITGKMAVmiiE+TSo1PoC+yblLuEZ9iYX3FL2SdhQBO4YO44GBxpsUVfRkPQ2qSm6hLl0ac6zbJdYKymZbZbRH3iySnwUNx86j8jOARmumiBjGKjptmtc7dMt0R//cZSr5UzTa5+pYubZf7WnO9GKeUnQemngf7tS2etpak/A1GyuTiwY9wS0dz2fiDWqvaVT9j/AL8zM+A69xE95UUzX+Tu0tpJTKn/APNH8leKdAWsqI9qnbv10fyVpGShlP6douKzTPZ5OrQSNqVPI6ucR8k1LxuTnToCStmQ4f1nzv8ALFVPnVp1B/35k0xHboRExw416MMOyTiO048rqbQVEeAp8R9HadikFuzxVEdLiNs/vZqZYYZYSEstNtpHQhIFY32uvRVmpdlt9TRF27ROobgApFvcYQfvSfq/Q7/SrXauSvCgu7XDaA/RR04/ePyApnVisdm0735Dl6TVXs+lOZ5yIsumLNZkgwILaHOl1XvLPieHhUxgVmisLMzHVjrNqqqjRRpMYrNFFRkoUUUUQhRRRRCf/9k="/>
          <p:cNvSpPr>
            <a:spLocks noChangeAspect="1" noChangeArrowheads="1"/>
          </p:cNvSpPr>
          <p:nvPr/>
        </p:nvSpPr>
        <p:spPr bwMode="auto">
          <a:xfrm>
            <a:off x="63500" y="-390525"/>
            <a:ext cx="1352550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36" name="AutoShape 16" descr="data:image/jpeg;base64,/9j/4AAQSkZJRgABAQAAAQABAAD/2wBDAAkGBwgHBgkIBwgKCgkLDRYPDQwMDRsUFRAWIB0iIiAdHx8kKDQsJCYxJx8fLT0tMTU3Ojo6Iys/RD84QzQ5Ojf/2wBDAQoKCg0MDRoPDxo3JR8lNzc3Nzc3Nzc3Nzc3Nzc3Nzc3Nzc3Nzc3Nzc3Nzc3Nzc3Nzc3Nzc3Nzc3Nzc3Nzc3Nzf/wAARCACMAIwDASIAAhEBAxEB/8QAHAABAAICAwEAAAAAAAAAAAAAAAEHBggCBAUD/8QAQRAAAQMDAQQECwcCBQUAAAAAAQACAwQFEQYHEiFREzFBkQgUIjZhcXSBobKzIzI3UnJ1sTVCFWKTwdEXM1Rzov/EABoBAQADAQEBAAAAAAAAAAAAAAADBAUCAQb/xAAwEQACAQMDAQQJBQEAAAAAAAAAAQIDBBESITEFEyI0gRQVMkFCUWHR4SMzkaGx8P/aAAwDAQACEQMRAD8Au/cbyHcm43kO5SFKA47reQ7k3W8h3KUQEbreQ7k3W8h3KUQEbreQ7k3W8h3KUQEbreQ7k3G8h3KUQEbjeQ7k3G8h3KUQEbjeQ7k3G8h3KUQEbjeQ7k3RyHcpRARujkO5NxvIdylEAREQBERAEREARRlC4DrKAlRlYrfte2S0PfCJnVdQ3gYafysH0u6h3rCLhtRvE5IoKSmpGk8C/MrsfAfBRyqwjyy/Q6ZdV1mMdvm9i4chMqhJtbammdk3eVnojjY0fKuMes9SscCLzUHHYWsOf/lR+kxLvqC5xnUv7+xfueKnKpeh2mX+nePGmUtWzkWGN3eOHwWYWTaXZ64sjuAfbpjw+1O9Hn9Y/wBwF3GtGRUr9Ku6Ky45X03/ACZwi4RyskY18b2ua4ZDmnIK5KUziUynYoQHJQpUIAiIgCIupcq6nttDNWVkrYqeFu8957AjeD1Jt4Rwu91o7PRSVlfM2KFnaeJJ5Adp9CpvVWuLjfnOhp3PoqDPCJjsPf8ArI7PQOHrXmao1PNqO4mpqJBHTs4U8G9wjHM83HtPuXY0lpes1NUfYnoaKM/a1JGQP8rR2n4D4KnOrKb0wPqbPp9Gzp9vc8/5+Tw6WCWombTUkMksrvuxxMLifcFmNp2aXyuYJKx8FvYf7ZPtH+8NOB3q0rBp63WGmENvgDCR5cruL5P1HtXrDgu4265kVLnrtSTxRWF8/f8AYrqm2UUDQPGbnVyHt3GsYD8D/K5TbKbW4fY3GujcO07jh8q47QdqdFpaplttHSyVdzYBvNdlkUeQCMnrPA9Q7wvH2M6pvGqdRXqpvFWZA2nj6OFnkxxeU7O63s9fX6VaVn+nr07Gb60u9X7jOFz2XXamYX26sp6zH9j2mJ38kE9ywyvoKy21Hi9xpZaaX8sjev1HqPuytksLqXO2Ud0pXU1wp454XdbXjOPSORVaVvF8bF+365Wg8VVqX8MorTmqLnp2UeJydJTZ8qllcSw+r8p9I7irm0zqOh1FR9PRvLZG4EsLvvRn0/8AKq3Weh59Ph1ZQudUW7+4u+/D+rm309nbzWM2q6z2e4RV9vqGxzx/5uD29rXcwVFCpKk8S4NG5s7fqNPtqLxL/tmbJDqUrx9L3+l1Dao62kOCfJkjJ4xv7QV66uJprKPlJwlCTjJYaOShQ52Aqo17tgp7TPLb9ORR1lXGd2SpfxhjPIYOXEd3rUlOnKo8RRw3gthFqLeNZaivT3OuF3qntdn7Nj+jYAezdbgLwcN/KO5XV06eN5HOs3YXCWKOVu5Ixr2/lcMhaoaf17qWwSNNHc5pIR109S4yxn0YPEe4hX5s92iW/WEJh3PFbnE3MlK52Q4fmYe0fEdvNQVrWpRWXujpSyZb4jSHh4rB/phfWOGOJu7GxrG8mjAVa7fK6tt+mLfNQVlRSyOrw1z4JXRkjo3nBIPVwCprT+or7Nf7ZFLe7m9j6uJrmuq5CCC8ZBGepKVrKpBzTDk+DbJSoxwWqmrdR32HVd6hhvdzjijuE7WMZVyANaJHYAGeAXNCg60mk+A3g7u2j8Rbn+mL6bVlPg4/1a9+zxfM5VHV1VRWzunq6iaeZ33pJnl7j6yeK+tDcq63Oe631tTSOeAHGnmdGXD04PFa87dyoKlncjT3ybmotTtO6jv0uoLXHLe7m9j6yFrmuq5CHAvGQRniFth6FkV6EqLw2SJ5IcxrgQ4AgjBB7V8fEqX/AMaH/TC1/wBtF6u1BrqeChuldTQiCI9HDUPY3JHXgFd3YPd7pcdY1cNwudbVRNtz3Bk9Q97Q7pIxnBPXxK7dpJUu1yFPDwi9ooIos9FGxmevdaBlfVEVU9Kq246xls1uislumMdZWtLpntPlRw8Rgci48M8gfQtf443SOayNpc5xAa1oyXHkB2rKdqdyddNeXaUv32RTdBH/AJWsG7jvBPvWS7BdPR3TUM91qo9+K3MHRAjh0ruo+4A+8jktmko29vrfJG92epo3Yo6qgjrNUVMkG9hzaOnIDgOT3EcPUO9Zodj2jCzdFBOD+bxqTP8AKz4DHUpWZO5qzeXI70ooDW+xyqtMEldp2aWup2NLn0rwDM0c24GH+rgeHavR2JaEe6aHVVzY9gbk0ERy3eyMGQ+jBOOfXyV2kZ60a0N4AYXcrupKnobPNKKq8InzStv7gPpyKkNNeclp9th+cK7/AAivNO3fuA+nIqP0z5yWn22H5wr1n4d+ZzLk3F61gldsk0rX19TW1MVUZ6mZ80hFQQC5xJOB6ys8CLKjOUXmLwSGp20iy0entX1tstzXtpoQwsD3bx4tBPH1le7se0jatW11yhvDJXMp4WOj6OQswSTnOPUuptp/EW5fpi+m1ZT4OH9Vvfs8XzOWvVnJWilncjXtGb0myHSlHVwVUENWJYJGyMJqCcOaQR8Qs/RFkSnKftPJIjWjbp+INR7PF/C7/g8+e9Z+2SfViXQ26fiDUezxfwu/4PPnvWftkn1Ylry8H5EfxGxCIixiQ0/1g1zNWXprsg+Pz9f/ALHK3fBykYbZeo8jpBPG4jPHG6f+CsG20Wd9r11WS7p6Gua2pjOOHEYcM/qB7wvjso1XHpTUzX1j92grG9DUH8nHLX+4/AlbVVOrarT9CNbSNokXzilZLG2SNwcxwy1wOQRzBXNYpISi+FXV09FTS1NXMyGCJpdJI9wDWgdpK+Fmu1De7dDcLZUNnpZm5Y9vxBB4gjtB6k92QVv4RXmnbf3AfTkVH6Z85LT7bD84V4eEV5p239wH05FSGmvOO1e2w/OFsWfh35kcuTcVERY5IawbafxFuX6YvptWU+Dh/Vb37PF8zli22j8Rbn+mL6bVlHg48Lte/Z4vmK16vg15Ea9ovdEUZWQSGtO3T8Qaj2eL+F3/AAefPes/bJPqxLobdPxBqPZ4v4Xf8Hnz3rP2yT6sS2ZeD8iP4jYhERYxIYZtQ0Y3WFjEcG6y40rjJSyEDBOOLCewHh7wD2LWKtpKmgq5aSshfBUwuLZInjDmkLdBYvrHQlk1bHm4QGOraAGVcGGyNA7CceUPQfgrlrdul3ZcHLjk1/0ntH1DpeMQUk7amjBGKaqy9rBybxBb6gcehZk/b1XGIhlgpxJjg41LiO7dH8rqXjYffIJXG019HVw5OOlJieB2DqIPevB/6S618Y6P/CWbucdJ41Fu+v72fgrjVnUepnPeR5erNc37Vha26VQbTt4ilgBZFnmRk5PrJwsv2EXW8QagkttHC6otczekquOG05xwfnqycAY6z7l2rBsNuU0rX3+4QU0APGOk8uRw9ZGB3FXNp+wW3TtA2htNKyCAcXYGXPdjG849ZPDrKhuLiiodnTR6k+WV74RPmlbf3AfTkVH6a847V7bD84WyG1bSVw1hZaShtktPHJFViZxncQN3cc3hgHjlwVc2nYvqShutFVyVdtcyCojlcBI/JDXAnHk9eAlrWhCg4ye+4aeS+wpUBSs07NbtvNulpNcGrc09FW07Hsd2EtG64fAH3hY7oTV9Xo68+PU0TZ4pIzHNA527vt6xg9hBWyGttIUGr7T4lWl0cjDvQVDB5UTv9weojtVKV2xbVUE7m0xoaqLOGyNm3CRzII4fFatvcUpUuzqnDTzlHt3fbtUvpy2z2ZkMpH/dqpd8NP6W4z3q3NJ+PO09bpLs9z6+WBslQTjg9w3iMDhgZx7lTWntiN2kq2Pv1XSwUrXAujhJke/0dQA9fFX2AGtAaMADAA7FTuexWFSPVn3mtO3T8Qaj2eL+F3/B589qz9sk+rEsp2j7ML3qnVM10oKihjp3xMYGzPcHZA48A0rs7LNnF40hqOe43Goo5YZKN8AED3FwcXscOto4YaVaden6Lozvg8x3i1kRFmHYREQAqFKIAiIgCIiAIiIAiIgCIiAIiIAiIgCIiAIhUICUUKUARFCAlERAEREAREQBERAEREB//9k="/>
          <p:cNvSpPr>
            <a:spLocks noChangeAspect="1" noChangeArrowheads="1"/>
          </p:cNvSpPr>
          <p:nvPr/>
        </p:nvSpPr>
        <p:spPr bwMode="auto">
          <a:xfrm>
            <a:off x="63500" y="-566738"/>
            <a:ext cx="1162050" cy="11620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640080" y="6400800"/>
            <a:ext cx="2133600" cy="457200"/>
          </a:xfrm>
        </p:spPr>
        <p:txBody>
          <a:bodyPr/>
          <a:lstStyle/>
          <a:p>
            <a:fld id="{91B70586-A814-475D-9A9A-CADC06B598E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AutoShape 2" descr="Image result for winning m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winning me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winning mem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Image result for winning mem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0A9175-EE22-42B8-83BB-65DA7091CA03}"/>
              </a:ext>
            </a:extLst>
          </p:cNvPr>
          <p:cNvSpPr txBox="1"/>
          <p:nvPr/>
        </p:nvSpPr>
        <p:spPr>
          <a:xfrm>
            <a:off x="563880" y="1219200"/>
            <a:ext cx="8199120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Understanding GDPR requirements can be complex. There are several common misperceptions that should be clarified.</a:t>
            </a:r>
          </a:p>
          <a:p>
            <a:pPr lvl="0"/>
            <a:endParaRPr lang="en-US" dirty="0"/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A Data Protection Officer is required for all organizations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Each GDPR incident will carry a fine equivalent to the greater of 20 mil Euro or 4% annual worldwide revenue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Consent is always required for processing of personal data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Parental consent is always required when collecting personal information from a child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Individuals have the absolute right to be forgotten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Biometric data is sensitive data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Controllers do not require processing agreements with processors </a:t>
            </a:r>
            <a:r>
              <a:rPr lang="mr-IN" dirty="0"/>
              <a:t>–</a:t>
            </a:r>
            <a:r>
              <a:rPr lang="en-US" dirty="0"/>
              <a:t> GDPR takes care of this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DD9C021-8E1A-4BBB-A0CD-FFD7EF6A7B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1409834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80" y="-152400"/>
            <a:ext cx="5379720" cy="838200"/>
          </a:xfrm>
        </p:spPr>
        <p:txBody>
          <a:bodyPr/>
          <a:lstStyle/>
          <a:p>
            <a:r>
              <a:rPr lang="en-US" dirty="0"/>
              <a:t>More Information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640080" y="762000"/>
            <a:ext cx="7863840" cy="685800"/>
          </a:xfrm>
        </p:spPr>
        <p:txBody>
          <a:bodyPr/>
          <a:lstStyle/>
          <a:p>
            <a:r>
              <a:rPr lang="en-US" dirty="0"/>
              <a:t>Event &amp; Whitepaper</a:t>
            </a:r>
          </a:p>
        </p:txBody>
      </p:sp>
      <p:sp>
        <p:nvSpPr>
          <p:cNvPr id="56324" name="AutoShape 4" descr="data:image/jpeg;base64,/9j/4AAQSkZJRgABAQAAAQABAAD/2wBDAAkGBwgHBgkIBwgKCgkLDRYPDQwMDRsUFRAWIB0iIiAdHx8kKDQsJCYxJx8fLT0tMTU3Ojo6Iys/RD84QzQ5Ojf/2wBDAQoKCg0MDRoPDxo3JR8lNzc3Nzc3Nzc3Nzc3Nzc3Nzc3Nzc3Nzc3Nzc3Nzc3Nzc3Nzc3Nzc3Nzc3Nzc3Nzc3Nzf/wAARCAB8ANIDASIAAhEBAxEB/8QAHAAAAgIDAQEAAAAAAAAAAAAAAAcFBgEECAMC/8QARhAAAQMDAQMJBAYHBwQDAAAAAQIDBAAFEQYSITEHE0FRYXGBkaEUIrHBFSMyQlLRQ2JyosLS4SQlM0VVc5IWNZTwhJOy/8QAGgEAAgMBAQAAAAAAAAAAAAAAAAUCAwQBBv/EAC4RAAICAQEGBAUFAQAAAAAAAAECAAMEEQUSEyExQTJRcZEiI0JhgRRSsdHwwf/aAAwDAQACEQMRAD8AeNFFFEIUUVjNEJmsHhWrPuMS3R1SJ0lqO0nitxWB/WqLe+VGK1tN2eGuQRu5573EeA4n0q6rHtu8A1lNt9dQ+MxiZqPuN7tltBM+fHYPUtwA+XGknc9YX+5lQkXBxtsn/Dj/AFaR5b/M1A4GSrA2jvJ6aZVbIY87G09Ivs2mB4FjkncplhjEiOmVLPW00AnzUR6ZqEl8qzpyIdqQB0F53h4AUtye00bq2pszHXqNfUzK20L276S4v8peoXT9WYTA/UZJPqT8K0XtdaldOfpNaP2GkD5VWzgDJxWy3AmOjLUKUsdaGVEeYFXDGx0+kSn9Re31GSp1hqTpvEj938qwNYajH+byD4j8qhnmXGFbLza21HocSU/GvirBRSeij2kDdaOrGWFnXGpWzn6UcV2KQg/Kt1nlI1G0fedivf7rH8pFVCs5qJxaD1Qe06Mm4dGMYkTlVlpKRNtjKx95TTpT5A5+NTcLlPsj6gmUxLi9alIC0/ukn0pP0dfbVD7Nx26DSXrn3r31nRFuv9pum6BPjvK/AlY2vLjUjkVzMQDjIG7huqctWr79aikR7gtbQ/RPjnEkeO8eBFYbdkEc6295rr2oPrHtH+KKXVl5UYrpQ1eIi46ju55n30eI4j1q9wLjEuLAfgyWn2jwU2oEf0pbbj21H4xGFV9do+EzaorGazVMuhRRRRCFFFFEIUUV5SX2ozK3n1pbabSVLWo4CQOJJogeU9FEBJJIAA3nNUHVXKLGgKXFsoRLkjIU8T9W2f4j3edVjW2uH7ypyFbFLZt3BSwSFvjt6k9nT09VUsdXVTrE2Z0e72/uKMraH01e827pc512k+0XGS5IdGcFZ3J7hwA7q1KMdlGKcqoUaLFJYsdT1mKKMUVKcmRUvpvT03UU3mIQCW0b3X1g7LY+Z7KjYUZ6bLZixkbbzywhCesnr7Kf+nLJHsVrZhRhnZGXHOlxR4k1gz8v9Omi+IzZh4vGbU9BK1MtVi0LZFzkxkSZuNhtx/epazwA6hxJx0Cl1I1VqCY9k3KSFLVhLTCtkZPAJAqxcrl0Mi8x7chfuRG9taR+NXX4AedVTTklmHf7dJlY5luShS88AM8fDj4VXi1fJNrjeY8+csyLPmitOSjlyjR0rZb4/EW3qssy4brfusSQFuNnvx8zjAqia80ynTlxbMYrVCkglva37BHFOfHd/SnehaVoCkqCkkZBBzkUqOVm9xp0qLboriXPZlKW8pJyAvgE588+FYcG+18nkNAeo7TXmU1pRz6+feL+iiivQxJCiiiiEKKKKITPCtq3XCba5AkW+U5Hd6Sg8e8cD41qUVxlDDQ9J0MQdRGrpjlKYkFMa/JTGdO4SUn6s/tfh+HdTEQ4hxAWhSVIIyFA5BrmarTo/WUzTzoZdK5NvP2mSre32o6u7h3UnytmA/HT7RpjbQI+G33jyorUts+LcobcuE8l5l0ZSpJ9O/srbpGQQdDHAII1EKKKKJ2fJO6k5yjasVeJirZBcPsDC/fUlWOeWP4QfUZ6qufKXfl2myCPGXsyZhLaSOKUfeV8vGksNwAHAU52Zi6/Nb8f3FO0Mkj5a/mbtnkRItzYfuMf2mM2rK2Mfb3buO7jjypt6Yt2mdRW4zWdOxmEbZQEuMpycdO6kvv6Bk10HpO3fRWnYEMjC0NAudqjvV6k1btUhVBBOp+8q2cCzEEcprStL6Zix3X3rPCS20grUeaG4AZNUuDftCS5CGXdPojpWoJDjjCSASd2cHdVm5ULh7FpV9pKsOS1BhPaDvV6A0kyhTn1aAVKX7oA6Sd1VYNBurL2MfeW5dwqsCoB7R4zdB6cltlIgiOojcthRQR8qVWrNOP6buKYziucYcSVMvYxtDpB7R8x4PtkYZQDvISPhVC5YkNmyQnFblplYT3FJz8KpwMq0XBCdQZbmY9ZqLgaESG5IrQJFxk3V1OUR0821n8at5PgP/1TYJCRk8BVc5Pbd9G6VhoUnDjyS+5u6Vbx5DA8K2tZT/o3TVwk7WysMlCD+srcPU1nynN+QdPPQS7HQU0c/WI/UE/6Tvk+aFZDzylJPWkbk+gFaFfIAAAHRWa9QqhQFE887FmJm43drm1HEdq5TUMAYDSJCwkDqwDwrUzRjdmjFAUDoJwsT1MxRWcVipTkKKyRjjWKIQooyPxDzoohCis4oxRCYoo8DRXISyaK1S7pyfh0qVAdP1zY37P64HWPUU82HW32W3mVhba0hSVA7iDwNc00z+SW/qcQ5Y5JOWwXYyj+HPvJ8CcjvPVSjaeJqvGX8xrs/JIPCbp2jLooopFHMSHKfOVM1Y83tZbioSykdAP2j6n0FVPoqV1Ssr1JcyonPtSxv78VFV67HQJUqjynl8hi1rE+cmdIW03TUtvjAe5zocc/YScnz4eNdAjdSt5HbftSJ9zWnchIYbPad6v4fWmiaRbUt3790do42dXuVbx7xScr9wEi8xIKVHZitFah+sv+iR51A6FtpumqILWzlppXPunqSneP3sCpG96Z1LeNQTZQtTwDz52VLWgAJzhJ48MAVftC6UGm4ji5C0uTpGOdUn7KAOCR+fTWxsivHxAinViP5mVabLskuw5ay1DhS05THvpe/WrTrBJUpYU6R93a3DHaEhR8qtuqNUwNPRFLecS5KI+rjIUNtR6+wdtUDk3bkXvWMi7zjzi2UFxSsbttW4Y7ANryFYcOoorXnoo5es2ZNiuRSOp6+kbbaA2hKEABKQAAOiqprjUdntqmLfd4Dk5Lw5zm0BJCcHcTkj/0VbTupC67uP0nqqc6FbTbSgw32JTuP720fGo4FAut0PQTubcaa+XUy6aclaQ1BcvYIumebXsFwrcaRsgDHHCiemrV/wBIad/0eJ4tiqpyO27YizrmtPvOqDLZP4U7z6n0q93mci2WmXOc+ywypwgcTgZxXcolbzXWTp06wxwGpDuB7RGawMMalms25luPFZVzKQynAyBhRx358hVlZv8AoNtpDatPSVlCQNpTLZKu37dUN1a3XFOOnK1qKlntJyantGacd1FdUtLSoQmsKkuA43dCR2n4Zp1dUi1DiMdFHnFFVjG0hANT9oytP2XTF8tyZzGn0sMrJCA+2AVgfeGCd1SJ0dpwA5tEX/hU0y2hhpDTSAhtCQlKU7gAOAqi8p+qDAi/Q8Fz+1SE5eUn9G2ejvPw8KQ1m26zcQnn946sFdNe84HL7Sh6pdt8++iJpyA2lhCuab9nRvfXnee7q8T01edL8nESM0iRfgJMgjPMA/Vo7/xH0rV5JbA3zK73IRlSiWow6AkblKHjkeBpiSnhHiuvFKlc2hStlIyTgZwBWvLy2T5FR5DqZmxsZW+dYOvQSi6j1VY7BONui2ZiS40BzuyhCUoz93hvOKk4tj05q2zMz021DHtCSdpsBC0EEg7xxwQeylFJi3aS+5JkW+cp11RcX/ZnOJ3nG7tp56RgKtem7fDc3OIaBWP1j7x9SaMqtcetSjfF35wx3a92Dr8PpE1q7Tjum7p7MtZdYdBVHdI3qHSD2j8qltG27St3XFt85M43N7azsqKW9wJ4jsFWTlkabNpt7pA20ySkHpwUkkeg8qi+R63h25TrgpO5lsNIParefQDzrV+oZ8LiMdCPLzmfghcvcA5feWYcm2mz+hk/+Qqq3I0BHd1V7Gy4uLbUtp2VLdy48rGVBGeoYyejHk0yQkFSiAAMnPRSRnaued1oi9YLjEZwoZbB/RbwcdpBzWPEfKu3t1jyE1ZSY9YXVepjGPJ/pv2XmBAP+5zqtvPXtZ/pSyWy7pDWrbYcK0xX0HbI3raVjOe3BI7xTOOvtOCJ7R7eD7ueaCTznds9dKDUt1VfLxKuJRzYdI2EE70pAwPHdV+At7Mws1007yjMNKhSmmuvadC851DIorWtq9u3RVEb1MoPoKKTlQDGg3oktfRVRdXXFJTgLWHU9oUAfjmq9TO5X7QSiJeGk52PqHiBwBJKSfEkeNL2zwVXG7Q4SASX3kIPYnPvHwGT4V6fDuDY4by/5PP5NRW8r5x18n9tNs0rCbWPrXUl5zIwQVnOPAYHhXvrS6LtGm5stlew/sbDKt25atwO/qznwqZbQlttKEjCUjAHZS05Y7iSqBbEKGN77gB8E/xUhoU5GSNe51jq5uBjnTsJUjrTUuT/AHw//wAED+GteRqe+yUlL13lqSeIC9n4YqIor0nAqHRR7RAb7D1Yz6UpS1la1Fa1HKlKOST1k04eSe3Kh6dVKcGHJjxWMj7g90fAnxpPNNOPuIZZTtOOKCEJ61HcK6OtcNFvtsaG39lhpKAQMZwKX7Ws3axWO/8AAm7Zte9YXPaeGorgm1WSbOURllpSk9qsbvXFc7b8ZUSpXEknJUek02eWC5c1aYluQrCpDvOLHWhI/mI8qXulLcbrqKBEx7heC3N33E7z54x41zZqiqhrT/tIZ7Gy4ViOnSFt+iNNwYePfS3tOftK94+pNQPKzcfZdPNw0n6yY6E4B+4nefkPGruMAbqTXKtchL1KIgPuQmgk9ile8fTZpfhKbskMfWbsthVj7o9JUocR+dLZiRUbb7yglCR1/wDu+n3pexsaftDUJoArA2nnMf4izxPyHZVY5MdM+wRfpeagiTJThlCk4LTZ+Z492O2r8dyat2jlcVuGvQfzK8DG4a77dTIjVN9j6ftLs1/Cl/ZZazguLPAfn2Ug50t+bJelS3Ct91RWtXWfyq+60tOq9RXdTiLQ4IbBKI6S+1vGft42uJ+GKpN0tc20yxFuUfmX1IDgQVpUdkkgHcT1Hyrbs2uqteTAsZjzrHsbod0R9aZjIiaftzDY91EdHwzULyhamkadgxzBS0ZT7uBzoyAkDJOMjsHjWeTq+tXWxMR1LHtcRAbdRnfgbgruI9arvLDEkuyLa+2w44ylC0lSEkgKJHHFLaaQcvct84wstIxt6uRkflF1PKdSzFjRH3lfZQ1GWpR7gFZrfGrdd4/7Cs//AAHfzr15KtOSWZLl4nMLZSEFuOlxOFKz9pWDw4Y86vGob5DsEBcuY4M4PNtA+84rqAq++ylbeHVWDKKa7TVxLHIie1bqO83cMRLzGTGcjqKw3zakKyRxIPZnzpmcmtuEDSkZePfl5kKPWFfZ/dxSjUqTqXUW09uenyADs/dBOMDuHwroKOyiOw2y0AENpCUgDAAHRU9okV1JUBp3M5ggva1hOvaV/lAuRtelpjrZw86Ay3v6VHBPgMnwpFDdwpjcsVy25UG2IVuQkvuAHpO5P8XpS4rXsurco3u5mTaFm9dp5TNGCr3RvJ3CsVNaPtirtqWDGAyhLgdd3Z9xJyfPcPGt9jhELHtMlalmCjvHvCTzUKO2pOChtKSO4UVsbI6qK8cSDPUbrTXuUJi4wXocpG008kpUPnSCu9unacvLkRTjjb7Ry2+0ooKk9CgRw3Z9RXQxGRxqvay0wxqO383kNy2sqYexwPUew1twcrgNo3hMy5mNxV3l6iJb6bvHA3i5f+Y5/NWrJkyJThdlyHX3cAbbqys47zX3cIMm3THYk1otPtHCkH0I6x21rV6NFTxKIhcvroxhRRRVkhLNydW83DVkXIy3GCn1+AwPUjyNPThS65HbfsQJ1xUnBedDTZ60p4nzJHhV8uUtECBImO/YYbUs57BmvM7Rs4uRoO3KegwE4dOp7xL8pVw9v1ZISlWW4qEsJHRkbz6n0qvwZ0q3P8/BkrYd2SnbRxweI9K8XnXH3nHnjtOuKK1q61E5PrXxXoKqglQr+0SWWFrC8mTqnUH+szf/ALKjH5D0iSuS+4tx9atpTizkk9deWTRk1Na0Xwge0ibGbqZNDVuoR/nEodxH5Vkav1EDuvErzB+VQdFR4FX7R7TvGs/cfeTw1jqQf5xJ8Qn8qi7hPl3OSZU95b75ASVq44HDhurVoya6tSKdVUCDWuw0J1ntElSIUhMiG+4w+ng42opPd2jsq3ROUu+MNhLyIsrA3Fxsg+hHwql1mo2UV2+NdZ2u6yvwnSXKbylX6QgpZTFjZGMttkkeZNVSbNlT3y/NkuyHTxW4okju6h2CvCsUV49VXgXSFl1lniOs2IM2Rb5jcuG5zUhrJQsJBIJBB47uBNTidd6lAwboo97SPyquZNYqTU1udXUH8Ti2unJTpNq5XCXc5ipc54vPqABWQBuHAbq1aKzjp6KmAFGg6SBJJ1Mx0U4+TLTRtNuNwmNbM2WNwVxbb6B47ifDqqt8nWjTPcbu90aIiJO1HaWP8U9CiPw/Hu4tscBSPaWWG+Uh9f6jfZ+Lp8x/xM0UUUnjaFYIzWaKISB1RpiBqOKG5SSh5vPMvo+0g/MdlJrUWnLjp58ontAsqVhuQ2MoX+R7D610HXjJjtSmVMyGkOtLGFIWMgjurbi51lHLqvlMeThpdz6Gc1UHgaauouTOO9tvWJ4R3DvMd0koPYDxT61V7BpK5t6sgRLnBdbaDvOKcxlshGT9obt5AGOO+naZ1LoWB5jtE74dquFIjY0tbRadPwYRAC22hzmOlR3q9Sar3KxcDF02IqFYXLdCDj8I94/ADxq6gY+VJzlYuBl6jbhpVlqIyBgfjVvPps0kwUN2SC3rG+WwqxyB6SlHgKxRRXqJ56FFFFEIUUUUQhRRRRCFFFFEIUUUUQhRX0ASQAMk8AONWmw6CvN22XHmxCjK/SPghRHYjj54quy6uoaudJZXU9h0UayrIQpxxLbaVLWo4ShIyVHqA6aZWjeTs7SJ2oUDA3tw+Piv8h49VW/Tmk7Xp9G1Fb5yQR70h33lnu6h2CrBSPK2m1gKVch5xvjbPCHes5mfKEhKQkDAG4CvqiilUZwoooohCiiiiEKKKKITGKMAVmiiE+TSo1PoC+yblLuEZ9iYX3FL2SdhQBO4YO44GBxpsUVfRkPQ2qSm6hLl0ac6zbJdYKymZbZbRH3iySnwUNx86j8jOARmumiBjGKjptmtc7dMt0R//cZSr5UzTa5+pYubZf7WnO9GKeUnQemngf7tS2etpak/A1GyuTiwY9wS0dz2fiDWqvaVT9j/AL8zM+A69xE95UUzX+Tu0tpJTKn/APNH8leKdAWsqI9qnbv10fyVpGShlP6douKzTPZ5OrQSNqVPI6ucR8k1LxuTnToCStmQ4f1nzv8ALFVPnVp1B/35k0xHboRExw416MMOyTiO048rqbQVEeAp8R9HadikFuzxVEdLiNs/vZqZYYZYSEstNtpHQhIFY32uvRVmpdlt9TRF27ROobgApFvcYQfvSfq/Q7/SrXauSvCgu7XDaA/RR04/ePyApnVisdm0735Dl6TVXs+lOZ5yIsumLNZkgwILaHOl1XvLPieHhUxgVmisLMzHVjrNqqqjRRpMYrNFFRkoUUUUQhRRRRCf/9k="/>
          <p:cNvSpPr>
            <a:spLocks noChangeAspect="1" noChangeArrowheads="1"/>
          </p:cNvSpPr>
          <p:nvPr/>
        </p:nvSpPr>
        <p:spPr bwMode="auto">
          <a:xfrm>
            <a:off x="63500" y="-390525"/>
            <a:ext cx="1352550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336" name="AutoShape 16" descr="data:image/jpeg;base64,/9j/4AAQSkZJRgABAQAAAQABAAD/2wBDAAkGBwgHBgkIBwgKCgkLDRYPDQwMDRsUFRAWIB0iIiAdHx8kKDQsJCYxJx8fLT0tMTU3Ojo6Iys/RD84QzQ5Ojf/2wBDAQoKCg0MDRoPDxo3JR8lNzc3Nzc3Nzc3Nzc3Nzc3Nzc3Nzc3Nzc3Nzc3Nzc3Nzc3Nzc3Nzc3Nzc3Nzc3Nzc3Nzf/wAARCACMAIwDASIAAhEBAxEB/8QAHAABAAICAwEAAAAAAAAAAAAAAAEHBggCBAUD/8QAQRAAAQMDAQQECwcCBQUAAAAAAQACAwQFEQYHEiFREzFBkQgUIjZhcXSBobKzIzI3UnJ1sTVCFWKTwdEXM1Rzov/EABoBAQADAQEBAAAAAAAAAAAAAAADBAUCAQb/xAAwEQACAQMDAQQJBQEAAAAAAAAAAQIDBBESITEFEyI0gRQVMkFCUWHR4SMzkaGx8P/aAAwDAQACEQMRAD8Au/cbyHcm43kO5SFKA47reQ7k3W8h3KUQEbreQ7k3W8h3KUQEbreQ7k3W8h3KUQEbreQ7k3G8h3KUQEbjeQ7k3G8h3KUQEbjeQ7k3G8h3KUQEbjeQ7k3RyHcpRARujkO5NxvIdylEAREQBERAEREARRlC4DrKAlRlYrfte2S0PfCJnVdQ3gYafysH0u6h3rCLhtRvE5IoKSmpGk8C/MrsfAfBRyqwjyy/Q6ZdV1mMdvm9i4chMqhJtbammdk3eVnojjY0fKuMes9SscCLzUHHYWsOf/lR+kxLvqC5xnUv7+xfueKnKpeh2mX+nePGmUtWzkWGN3eOHwWYWTaXZ64sjuAfbpjw+1O9Hn9Y/wBwF3GtGRUr9Ku6Ky45X03/ACZwi4RyskY18b2ua4ZDmnIK5KUziUynYoQHJQpUIAiIgCIupcq6nttDNWVkrYqeFu8957AjeD1Jt4Rwu91o7PRSVlfM2KFnaeJJ5Adp9CpvVWuLjfnOhp3PoqDPCJjsPf8ArI7PQOHrXmao1PNqO4mpqJBHTs4U8G9wjHM83HtPuXY0lpes1NUfYnoaKM/a1JGQP8rR2n4D4KnOrKb0wPqbPp9Gzp9vc8/5+Tw6WCWombTUkMksrvuxxMLifcFmNp2aXyuYJKx8FvYf7ZPtH+8NOB3q0rBp63WGmENvgDCR5cruL5P1HtXrDgu4265kVLnrtSTxRWF8/f8AYrqm2UUDQPGbnVyHt3GsYD8D/K5TbKbW4fY3GujcO07jh8q47QdqdFpaplttHSyVdzYBvNdlkUeQCMnrPA9Q7wvH2M6pvGqdRXqpvFWZA2nj6OFnkxxeU7O63s9fX6VaVn+nr07Gb60u9X7jOFz2XXamYX26sp6zH9j2mJ38kE9ywyvoKy21Hi9xpZaaX8sjev1HqPuytksLqXO2Ud0pXU1wp454XdbXjOPSORVaVvF8bF+365Wg8VVqX8MorTmqLnp2UeJydJTZ8qllcSw+r8p9I7irm0zqOh1FR9PRvLZG4EsLvvRn0/8AKq3Weh59Ph1ZQudUW7+4u+/D+rm309nbzWM2q6z2e4RV9vqGxzx/5uD29rXcwVFCpKk8S4NG5s7fqNPtqLxL/tmbJDqUrx9L3+l1Dao62kOCfJkjJ4xv7QV66uJprKPlJwlCTjJYaOShQ52Aqo17tgp7TPLb9ORR1lXGd2SpfxhjPIYOXEd3rUlOnKo8RRw3gthFqLeNZaivT3OuF3qntdn7Nj+jYAezdbgLwcN/KO5XV06eN5HOs3YXCWKOVu5Ixr2/lcMhaoaf17qWwSNNHc5pIR109S4yxn0YPEe4hX5s92iW/WEJh3PFbnE3MlK52Q4fmYe0fEdvNQVrWpRWXujpSyZb4jSHh4rB/phfWOGOJu7GxrG8mjAVa7fK6tt+mLfNQVlRSyOrw1z4JXRkjo3nBIPVwCprT+or7Nf7ZFLe7m9j6uJrmuq5CCC8ZBGepKVrKpBzTDk+DbJSoxwWqmrdR32HVd6hhvdzjijuE7WMZVyANaJHYAGeAXNCg60mk+A3g7u2j8Rbn+mL6bVlPg4/1a9+zxfM5VHV1VRWzunq6iaeZ33pJnl7j6yeK+tDcq63Oe631tTSOeAHGnmdGXD04PFa87dyoKlncjT3ybmotTtO6jv0uoLXHLe7m9j6yFrmuq5CHAvGQRniFth6FkV6EqLw2SJ5IcxrgQ4AgjBB7V8fEqX/AMaH/TC1/wBtF6u1BrqeChuldTQiCI9HDUPY3JHXgFd3YPd7pcdY1cNwudbVRNtz3Bk9Q97Q7pIxnBPXxK7dpJUu1yFPDwi9ooIos9FGxmevdaBlfVEVU9Kq246xls1uislumMdZWtLpntPlRw8Rgci48M8gfQtf443SOayNpc5xAa1oyXHkB2rKdqdyddNeXaUv32RTdBH/AJWsG7jvBPvWS7BdPR3TUM91qo9+K3MHRAjh0ruo+4A+8jktmko29vrfJG92epo3Yo6qgjrNUVMkG9hzaOnIDgOT3EcPUO9Zodj2jCzdFBOD+bxqTP8AKz4DHUpWZO5qzeXI70ooDW+xyqtMEldp2aWup2NLn0rwDM0c24GH+rgeHavR2JaEe6aHVVzY9gbk0ERy3eyMGQ+jBOOfXyV2kZ60a0N4AYXcrupKnobPNKKq8InzStv7gPpyKkNNeclp9th+cK7/AAivNO3fuA+nIqP0z5yWn22H5wr1n4d+ZzLk3F61gldsk0rX19TW1MVUZ6mZ80hFQQC5xJOB6ys8CLKjOUXmLwSGp20iy0entX1tstzXtpoQwsD3bx4tBPH1le7se0jatW11yhvDJXMp4WOj6OQswSTnOPUuptp/EW5fpi+m1ZT4OH9Vvfs8XzOWvVnJWilncjXtGb0myHSlHVwVUENWJYJGyMJqCcOaQR8Qs/RFkSnKftPJIjWjbp+INR7PF/C7/g8+e9Z+2SfViXQ26fiDUezxfwu/4PPnvWftkn1Ylry8H5EfxGxCIixiQ0/1g1zNWXprsg+Pz9f/ALHK3fBykYbZeo8jpBPG4jPHG6f+CsG20Wd9r11WS7p6Gua2pjOOHEYcM/qB7wvjso1XHpTUzX1j92grG9DUH8nHLX+4/AlbVVOrarT9CNbSNokXzilZLG2SNwcxwy1wOQRzBXNYpISi+FXV09FTS1NXMyGCJpdJI9wDWgdpK+Fmu1De7dDcLZUNnpZm5Y9vxBB4gjtB6k92QVv4RXmnbf3AfTkVH6Z85LT7bD84V4eEV5p239wH05FSGmvOO1e2w/OFsWfh35kcuTcVERY5IawbafxFuX6YvptWU+Dh/Vb37PF8zli22j8Rbn+mL6bVlHg48Lte/Z4vmK16vg15Ea9ovdEUZWQSGtO3T8Qaj2eL+F3/AAefPes/bJPqxLobdPxBqPZ4v4Xf8Hnz3rP2yT6sS2ZeD8iP4jYhERYxIYZtQ0Y3WFjEcG6y40rjJSyEDBOOLCewHh7wD2LWKtpKmgq5aSshfBUwuLZInjDmkLdBYvrHQlk1bHm4QGOraAGVcGGyNA7CceUPQfgrlrdul3ZcHLjk1/0ntH1DpeMQUk7amjBGKaqy9rBybxBb6gcehZk/b1XGIhlgpxJjg41LiO7dH8rqXjYffIJXG019HVw5OOlJieB2DqIPevB/6S618Y6P/CWbucdJ41Fu+v72fgrjVnUepnPeR5erNc37Vha26VQbTt4ilgBZFnmRk5PrJwsv2EXW8QagkttHC6otczekquOG05xwfnqycAY6z7l2rBsNuU0rX3+4QU0APGOk8uRw9ZGB3FXNp+wW3TtA2htNKyCAcXYGXPdjG849ZPDrKhuLiiodnTR6k+WV74RPmlbf3AfTkVH6a847V7bD84WyG1bSVw1hZaShtktPHJFViZxncQN3cc3hgHjlwVc2nYvqShutFVyVdtcyCojlcBI/JDXAnHk9eAlrWhCg4ye+4aeS+wpUBSs07NbtvNulpNcGrc09FW07Hsd2EtG64fAH3hY7oTV9Xo68+PU0TZ4pIzHNA527vt6xg9hBWyGttIUGr7T4lWl0cjDvQVDB5UTv9weojtVKV2xbVUE7m0xoaqLOGyNm3CRzII4fFatvcUpUuzqnDTzlHt3fbtUvpy2z2ZkMpH/dqpd8NP6W4z3q3NJ+PO09bpLs9z6+WBslQTjg9w3iMDhgZx7lTWntiN2kq2Pv1XSwUrXAujhJke/0dQA9fFX2AGtAaMADAA7FTuexWFSPVn3mtO3T8Qaj2eL+F3/B589qz9sk+rEsp2j7ML3qnVM10oKihjp3xMYGzPcHZA48A0rs7LNnF40hqOe43Goo5YZKN8AED3FwcXscOto4YaVaden6Lozvg8x3i1kRFmHYREQAqFKIAiIgCIiAIiIAiIgCIiAIiIAiIgCIiAIhUICUUKUARFCAlERAEREAREQBERAEREB//9k="/>
          <p:cNvSpPr>
            <a:spLocks noChangeAspect="1" noChangeArrowheads="1"/>
          </p:cNvSpPr>
          <p:nvPr/>
        </p:nvSpPr>
        <p:spPr bwMode="auto">
          <a:xfrm>
            <a:off x="63500" y="-566738"/>
            <a:ext cx="1162050" cy="11620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4"/>
          </p:nvPr>
        </p:nvSpPr>
        <p:spPr>
          <a:xfrm>
            <a:off x="640080" y="6400800"/>
            <a:ext cx="2133600" cy="457200"/>
          </a:xfrm>
        </p:spPr>
        <p:txBody>
          <a:bodyPr/>
          <a:lstStyle/>
          <a:p>
            <a:fld id="{91B70586-A814-475D-9A9A-CADC06B598E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AutoShape 2" descr="Image result for winning mem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Image result for winning meme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6" descr="Image result for winning mem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AutoShape 8" descr="Image result for winning meme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0A9175-EE22-42B8-83BB-65DA7091CA03}"/>
              </a:ext>
            </a:extLst>
          </p:cNvPr>
          <p:cNvSpPr txBox="1"/>
          <p:nvPr/>
        </p:nvSpPr>
        <p:spPr>
          <a:xfrm>
            <a:off x="563880" y="1219200"/>
            <a:ext cx="819912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b="1" dirty="0"/>
              <a:t>GDPR Readiness Workshop</a:t>
            </a:r>
          </a:p>
          <a:p>
            <a:pPr lvl="0"/>
            <a:r>
              <a:rPr lang="en-US" dirty="0"/>
              <a:t>March 23, 11;30 - 4:30</a:t>
            </a:r>
          </a:p>
          <a:p>
            <a:pPr lvl="0"/>
            <a:r>
              <a:rPr lang="en-US" dirty="0"/>
              <a:t>Boston College Club</a:t>
            </a:r>
          </a:p>
          <a:p>
            <a:pPr lvl="0"/>
            <a:r>
              <a:rPr lang="en-US" dirty="0"/>
              <a:t>More info &amp; register at </a:t>
            </a:r>
            <a:r>
              <a:rPr lang="en-US" dirty="0">
                <a:hlinkClick r:id="rId3"/>
              </a:rPr>
              <a:t>www.schellman.com/GDPR-boston</a:t>
            </a:r>
            <a:r>
              <a:rPr lang="en-US" dirty="0"/>
              <a:t>  </a:t>
            </a:r>
          </a:p>
          <a:p>
            <a:pPr lvl="0"/>
            <a:endParaRPr lang="en-US" dirty="0"/>
          </a:p>
          <a:p>
            <a:pPr lvl="0"/>
            <a:r>
              <a:rPr lang="en-US" b="1" dirty="0"/>
              <a:t>Whitepaper - “GDPR – A Guide to Readiness”</a:t>
            </a:r>
          </a:p>
          <a:p>
            <a:pPr lvl="0"/>
            <a:r>
              <a:rPr lang="en-US" dirty="0"/>
              <a:t>Available at </a:t>
            </a:r>
            <a:r>
              <a:rPr lang="en-US" dirty="0">
                <a:hlinkClick r:id="rId4"/>
              </a:rPr>
              <a:t>http://www.satoriconsulting.com/gdpr-readiness.html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b="1" dirty="0"/>
              <a:t>GDPR Readiness Workshop</a:t>
            </a:r>
          </a:p>
          <a:p>
            <a:pPr lvl="0"/>
            <a:r>
              <a:rPr lang="en-US" dirty="0">
                <a:hlinkClick r:id="rId5"/>
              </a:rPr>
              <a:t>gdpr@satoriconsulting.com</a:t>
            </a:r>
            <a:r>
              <a:rPr lang="en-US" dirty="0"/>
              <a:t> 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7ED240A-000B-4780-97AE-FA0BB1EB0E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34200" y="352773"/>
            <a:ext cx="1905000" cy="436676"/>
          </a:xfrm>
          <a:prstGeom prst="rect">
            <a:avLst/>
          </a:prstGeom>
          <a:ln w="12700">
            <a:noFill/>
          </a:ln>
        </p:spPr>
      </p:pic>
    </p:spTree>
    <p:extLst>
      <p:ext uri="{BB962C8B-B14F-4D97-AF65-F5344CB8AC3E}">
        <p14:creationId xmlns:p14="http://schemas.microsoft.com/office/powerpoint/2010/main" val="20820396"/>
      </p:ext>
    </p:extLst>
  </p:cSld>
  <p:clrMapOvr>
    <a:masterClrMapping/>
  </p:clrMapOvr>
</p:sld>
</file>

<file path=ppt/theme/theme1.xml><?xml version="1.0" encoding="utf-8"?>
<a:theme xmlns:a="http://schemas.openxmlformats.org/drawingml/2006/main" name="ThemeSatori">
  <a:themeElements>
    <a:clrScheme name="Satori">
      <a:dk1>
        <a:srgbClr val="000000"/>
      </a:dk1>
      <a:lt1>
        <a:sysClr val="window" lastClr="FFFFFF"/>
      </a:lt1>
      <a:dk2>
        <a:srgbClr val="6D90A8"/>
      </a:dk2>
      <a:lt2>
        <a:srgbClr val="D8531E"/>
      </a:lt2>
      <a:accent1>
        <a:srgbClr val="6D90A8"/>
      </a:accent1>
      <a:accent2>
        <a:srgbClr val="D8531E"/>
      </a:accent2>
      <a:accent3>
        <a:srgbClr val="8CC63F"/>
      </a:accent3>
      <a:accent4>
        <a:srgbClr val="666633"/>
      </a:accent4>
      <a:accent5>
        <a:srgbClr val="66CCFF"/>
      </a:accent5>
      <a:accent6>
        <a:srgbClr val="FFC000"/>
      </a:accent6>
      <a:hlink>
        <a:srgbClr val="5D87A0"/>
      </a:hlink>
      <a:folHlink>
        <a:srgbClr val="808080"/>
      </a:folHlink>
    </a:clrScheme>
    <a:fontScheme name="Satori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93695</TotalTime>
  <Words>1281</Words>
  <Application>Microsoft Office PowerPoint</Application>
  <PresentationFormat>On-screen Show (4:3)</PresentationFormat>
  <Paragraphs>154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ＭＳ Ｐゴシック</vt:lpstr>
      <vt:lpstr>Arial</vt:lpstr>
      <vt:lpstr>Calibri</vt:lpstr>
      <vt:lpstr>Cambria</vt:lpstr>
      <vt:lpstr>Courier New</vt:lpstr>
      <vt:lpstr>Franklin Gothic Book</vt:lpstr>
      <vt:lpstr>Franklin Gothic Demi</vt:lpstr>
      <vt:lpstr>Mangal</vt:lpstr>
      <vt:lpstr>Times New Roman</vt:lpstr>
      <vt:lpstr>Wingdings</vt:lpstr>
      <vt:lpstr>ThemeSatori</vt:lpstr>
      <vt:lpstr>PowerPoint Presentation</vt:lpstr>
      <vt:lpstr>Topics covered</vt:lpstr>
      <vt:lpstr>Where did GDPR come from?</vt:lpstr>
      <vt:lpstr>What is GDPR?</vt:lpstr>
      <vt:lpstr>GDPR overview</vt:lpstr>
      <vt:lpstr>GDPR overview</vt:lpstr>
      <vt:lpstr>GDPR overview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Satori Consulting</dc:creator>
  <cp:lastModifiedBy>L Dean Evans</cp:lastModifiedBy>
  <cp:revision>3051</cp:revision>
  <cp:lastPrinted>2016-06-02T22:11:20Z</cp:lastPrinted>
  <dcterms:created xsi:type="dcterms:W3CDTF">2010-03-03T02:43:43Z</dcterms:created>
  <dcterms:modified xsi:type="dcterms:W3CDTF">2018-02-23T22:09:11Z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1</vt:i4>
  </property>
  <property fmtid="{D5CDD505-2E9C-101B-9397-08002B2CF9AE}" pid="3" name="lqmsess">
    <vt:lpwstr>ac2a982e-d398-4485-aeaa-1c3c41001575</vt:lpwstr>
  </property>
  <property fmtid="{D5CDD505-2E9C-101B-9397-08002B2CF9AE}" pid="4" name="AXPAuthor">
    <vt:lpwstr>Olga Rusak</vt:lpwstr>
  </property>
  <property fmtid="{D5CDD505-2E9C-101B-9397-08002B2CF9AE}" pid="5" name="AXPDataClassification">
    <vt:lpwstr>AXP Internal</vt:lpwstr>
  </property>
  <property fmtid="{D5CDD505-2E9C-101B-9397-08002B2CF9AE}" pid="6" name="AXPDataClassificationForSearch">
    <vt:lpwstr>AXPInternal_UniqueSearchString</vt:lpwstr>
  </property>
  <property fmtid="{D5CDD505-2E9C-101B-9397-08002B2CF9AE}" pid="7" name="AXPLastAuthor">
    <vt:lpwstr>Olga Rusak</vt:lpwstr>
  </property>
</Properties>
</file>